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6B"/>
    <a:srgbClr val="006BA5"/>
    <a:srgbClr val="71C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52" autoAdjust="0"/>
    <p:restoredTop sz="94660"/>
  </p:normalViewPr>
  <p:slideViewPr>
    <p:cSldViewPr snapToGrid="0">
      <p:cViewPr>
        <p:scale>
          <a:sx n="125" d="100"/>
          <a:sy n="125" d="100"/>
        </p:scale>
        <p:origin x="-80" y="1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626CA8-A7F1-4A52-BDF2-C97431D4F8EE}" type="datetimeFigureOut">
              <a:rPr lang="en-GB" smtClean="0"/>
              <a:pPr/>
              <a:t>24/11/20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07C245-3613-47AB-B352-9B68DE888CE0}" type="slidenum">
              <a:rPr lang="en-GB" smtClean="0"/>
              <a:pPr/>
              <a:t>‹#›</a:t>
            </a:fld>
            <a:endParaRPr lang="en-GB"/>
          </a:p>
        </p:txBody>
      </p:sp>
    </p:spTree>
    <p:extLst>
      <p:ext uri="{BB962C8B-B14F-4D97-AF65-F5344CB8AC3E}">
        <p14:creationId xmlns:p14="http://schemas.microsoft.com/office/powerpoint/2010/main" val="367069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626CA8-A7F1-4A52-BDF2-C97431D4F8EE}" type="datetimeFigureOut">
              <a:rPr lang="en-GB" smtClean="0"/>
              <a:pPr/>
              <a:t>24/11/20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07C245-3613-47AB-B352-9B68DE888CE0}" type="slidenum">
              <a:rPr lang="en-GB" smtClean="0"/>
              <a:pPr/>
              <a:t>‹#›</a:t>
            </a:fld>
            <a:endParaRPr lang="en-GB"/>
          </a:p>
        </p:txBody>
      </p:sp>
    </p:spTree>
    <p:extLst>
      <p:ext uri="{BB962C8B-B14F-4D97-AF65-F5344CB8AC3E}">
        <p14:creationId xmlns:p14="http://schemas.microsoft.com/office/powerpoint/2010/main" val="3334574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626CA8-A7F1-4A52-BDF2-C97431D4F8EE}" type="datetimeFigureOut">
              <a:rPr lang="en-GB" smtClean="0"/>
              <a:pPr/>
              <a:t>24/11/20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07C245-3613-47AB-B352-9B68DE888CE0}" type="slidenum">
              <a:rPr lang="en-GB" smtClean="0"/>
              <a:pPr/>
              <a:t>‹#›</a:t>
            </a:fld>
            <a:endParaRPr lang="en-GB"/>
          </a:p>
        </p:txBody>
      </p:sp>
    </p:spTree>
    <p:extLst>
      <p:ext uri="{BB962C8B-B14F-4D97-AF65-F5344CB8AC3E}">
        <p14:creationId xmlns:p14="http://schemas.microsoft.com/office/powerpoint/2010/main" val="332634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626CA8-A7F1-4A52-BDF2-C97431D4F8EE}" type="datetimeFigureOut">
              <a:rPr lang="en-GB" smtClean="0"/>
              <a:pPr/>
              <a:t>24/11/20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07C245-3613-47AB-B352-9B68DE888CE0}" type="slidenum">
              <a:rPr lang="en-GB" smtClean="0"/>
              <a:pPr/>
              <a:t>‹#›</a:t>
            </a:fld>
            <a:endParaRPr lang="en-GB"/>
          </a:p>
        </p:txBody>
      </p:sp>
    </p:spTree>
    <p:extLst>
      <p:ext uri="{BB962C8B-B14F-4D97-AF65-F5344CB8AC3E}">
        <p14:creationId xmlns:p14="http://schemas.microsoft.com/office/powerpoint/2010/main" val="140277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626CA8-A7F1-4A52-BDF2-C97431D4F8EE}" type="datetimeFigureOut">
              <a:rPr lang="en-GB" smtClean="0"/>
              <a:pPr/>
              <a:t>24/11/20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07C245-3613-47AB-B352-9B68DE888CE0}" type="slidenum">
              <a:rPr lang="en-GB" smtClean="0"/>
              <a:pPr/>
              <a:t>‹#›</a:t>
            </a:fld>
            <a:endParaRPr lang="en-GB"/>
          </a:p>
        </p:txBody>
      </p:sp>
    </p:spTree>
    <p:extLst>
      <p:ext uri="{BB962C8B-B14F-4D97-AF65-F5344CB8AC3E}">
        <p14:creationId xmlns:p14="http://schemas.microsoft.com/office/powerpoint/2010/main" val="249488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626CA8-A7F1-4A52-BDF2-C97431D4F8EE}" type="datetimeFigureOut">
              <a:rPr lang="en-GB" smtClean="0"/>
              <a:pPr/>
              <a:t>24/11/20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07C245-3613-47AB-B352-9B68DE888CE0}" type="slidenum">
              <a:rPr lang="en-GB" smtClean="0"/>
              <a:pPr/>
              <a:t>‹#›</a:t>
            </a:fld>
            <a:endParaRPr lang="en-GB"/>
          </a:p>
        </p:txBody>
      </p:sp>
    </p:spTree>
    <p:extLst>
      <p:ext uri="{BB962C8B-B14F-4D97-AF65-F5344CB8AC3E}">
        <p14:creationId xmlns:p14="http://schemas.microsoft.com/office/powerpoint/2010/main" val="345115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626CA8-A7F1-4A52-BDF2-C97431D4F8EE}" type="datetimeFigureOut">
              <a:rPr lang="en-GB" smtClean="0"/>
              <a:pPr/>
              <a:t>24/11/20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07C245-3613-47AB-B352-9B68DE888CE0}" type="slidenum">
              <a:rPr lang="en-GB" smtClean="0"/>
              <a:pPr/>
              <a:t>‹#›</a:t>
            </a:fld>
            <a:endParaRPr lang="en-GB"/>
          </a:p>
        </p:txBody>
      </p:sp>
    </p:spTree>
    <p:extLst>
      <p:ext uri="{BB962C8B-B14F-4D97-AF65-F5344CB8AC3E}">
        <p14:creationId xmlns:p14="http://schemas.microsoft.com/office/powerpoint/2010/main" val="162213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626CA8-A7F1-4A52-BDF2-C97431D4F8EE}" type="datetimeFigureOut">
              <a:rPr lang="en-GB" smtClean="0"/>
              <a:pPr/>
              <a:t>24/11/20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07C245-3613-47AB-B352-9B68DE888CE0}" type="slidenum">
              <a:rPr lang="en-GB" smtClean="0"/>
              <a:pPr/>
              <a:t>‹#›</a:t>
            </a:fld>
            <a:endParaRPr lang="en-GB"/>
          </a:p>
        </p:txBody>
      </p:sp>
    </p:spTree>
    <p:extLst>
      <p:ext uri="{BB962C8B-B14F-4D97-AF65-F5344CB8AC3E}">
        <p14:creationId xmlns:p14="http://schemas.microsoft.com/office/powerpoint/2010/main" val="233421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26CA8-A7F1-4A52-BDF2-C97431D4F8EE}" type="datetimeFigureOut">
              <a:rPr lang="en-GB" smtClean="0"/>
              <a:pPr/>
              <a:t>24/11/20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07C245-3613-47AB-B352-9B68DE888CE0}" type="slidenum">
              <a:rPr lang="en-GB" smtClean="0"/>
              <a:pPr/>
              <a:t>‹#›</a:t>
            </a:fld>
            <a:endParaRPr lang="en-GB"/>
          </a:p>
        </p:txBody>
      </p:sp>
    </p:spTree>
    <p:extLst>
      <p:ext uri="{BB962C8B-B14F-4D97-AF65-F5344CB8AC3E}">
        <p14:creationId xmlns:p14="http://schemas.microsoft.com/office/powerpoint/2010/main" val="19576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626CA8-A7F1-4A52-BDF2-C97431D4F8EE}" type="datetimeFigureOut">
              <a:rPr lang="en-GB" smtClean="0"/>
              <a:pPr/>
              <a:t>24/11/20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07C245-3613-47AB-B352-9B68DE888CE0}" type="slidenum">
              <a:rPr lang="en-GB" smtClean="0"/>
              <a:pPr/>
              <a:t>‹#›</a:t>
            </a:fld>
            <a:endParaRPr lang="en-GB"/>
          </a:p>
        </p:txBody>
      </p:sp>
    </p:spTree>
    <p:extLst>
      <p:ext uri="{BB962C8B-B14F-4D97-AF65-F5344CB8AC3E}">
        <p14:creationId xmlns:p14="http://schemas.microsoft.com/office/powerpoint/2010/main" val="193714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626CA8-A7F1-4A52-BDF2-C97431D4F8EE}" type="datetimeFigureOut">
              <a:rPr lang="en-GB" smtClean="0"/>
              <a:pPr/>
              <a:t>24/11/20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07C245-3613-47AB-B352-9B68DE888CE0}" type="slidenum">
              <a:rPr lang="en-GB" smtClean="0"/>
              <a:pPr/>
              <a:t>‹#›</a:t>
            </a:fld>
            <a:endParaRPr lang="en-GB"/>
          </a:p>
        </p:txBody>
      </p:sp>
    </p:spTree>
    <p:extLst>
      <p:ext uri="{BB962C8B-B14F-4D97-AF65-F5344CB8AC3E}">
        <p14:creationId xmlns:p14="http://schemas.microsoft.com/office/powerpoint/2010/main" val="17394393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26CA8-A7F1-4A52-BDF2-C97431D4F8EE}" type="datetimeFigureOut">
              <a:rPr lang="en-GB" smtClean="0"/>
              <a:pPr/>
              <a:t>24/11/20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7C245-3613-47AB-B352-9B68DE888CE0}" type="slidenum">
              <a:rPr lang="en-GB" smtClean="0"/>
              <a:pPr/>
              <a:t>‹#›</a:t>
            </a:fld>
            <a:endParaRPr lang="en-GB"/>
          </a:p>
        </p:txBody>
      </p:sp>
    </p:spTree>
    <p:extLst>
      <p:ext uri="{BB962C8B-B14F-4D97-AF65-F5344CB8AC3E}">
        <p14:creationId xmlns:p14="http://schemas.microsoft.com/office/powerpoint/2010/main" val="2709282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ctrTitle"/>
          </p:nvPr>
        </p:nvSpPr>
        <p:spPr>
          <a:xfrm>
            <a:off x="2207106" y="152858"/>
            <a:ext cx="9668333" cy="930876"/>
          </a:xfrm>
          <a:solidFill>
            <a:srgbClr val="006BA5"/>
          </a:solidFill>
          <a:ln>
            <a:solidFill>
              <a:srgbClr val="00426B"/>
            </a:solidFill>
          </a:ln>
        </p:spPr>
        <p:txBody>
          <a:bodyPr>
            <a:normAutofit fontScale="90000"/>
          </a:bodyPr>
          <a:lstStyle/>
          <a:p>
            <a:r>
              <a:rPr lang="en-GB" sz="1400" b="1" dirty="0">
                <a:effectLst/>
                <a:latin typeface="Arial" panose="020B0604020202020204" pitchFamily="34" charset="0"/>
                <a:ea typeface="Calibri" panose="020F0502020204030204" pitchFamily="34" charset="0"/>
                <a:cs typeface="Arial" panose="020B0604020202020204" pitchFamily="34" charset="0"/>
              </a:rPr>
              <a:t/>
            </a:r>
            <a:br>
              <a:rPr lang="en-GB" sz="1400" b="1" dirty="0">
                <a:effectLst/>
                <a:latin typeface="Arial" panose="020B0604020202020204" pitchFamily="34" charset="0"/>
                <a:ea typeface="Calibri" panose="020F0502020204030204" pitchFamily="34" charset="0"/>
                <a:cs typeface="Arial" panose="020B0604020202020204" pitchFamily="34" charset="0"/>
              </a:rPr>
            </a:br>
            <a:r>
              <a:rPr lang="en-GB" sz="1400" b="1" dirty="0">
                <a:effectLst/>
                <a:latin typeface="Arial" panose="020B0604020202020204" pitchFamily="34" charset="0"/>
                <a:ea typeface="Calibri" panose="020F0502020204030204" pitchFamily="34" charset="0"/>
                <a:cs typeface="Arial" panose="020B0604020202020204" pitchFamily="34" charset="0"/>
              </a:rPr>
              <a:t/>
            </a:r>
            <a:br>
              <a:rPr lang="en-GB" sz="1400" b="1" dirty="0">
                <a:effectLst/>
                <a:latin typeface="Arial" panose="020B0604020202020204" pitchFamily="34" charset="0"/>
                <a:ea typeface="Calibri" panose="020F0502020204030204" pitchFamily="34" charset="0"/>
                <a:cs typeface="Arial" panose="020B0604020202020204" pitchFamily="34" charset="0"/>
              </a:rPr>
            </a:br>
            <a:r>
              <a:rPr lang="en-GB" sz="1400" b="1" dirty="0">
                <a:effectLst/>
                <a:latin typeface="Arial" panose="020B0604020202020204" pitchFamily="34" charset="0"/>
                <a:ea typeface="Calibri" panose="020F0502020204030204" pitchFamily="34" charset="0"/>
                <a:cs typeface="Arial" panose="020B0604020202020204" pitchFamily="34" charset="0"/>
              </a:rPr>
              <a:t/>
            </a:r>
            <a:br>
              <a:rPr lang="en-GB" sz="1400" b="1" dirty="0">
                <a:effectLst/>
                <a:latin typeface="Arial" panose="020B0604020202020204" pitchFamily="34" charset="0"/>
                <a:ea typeface="Calibri" panose="020F0502020204030204" pitchFamily="34" charset="0"/>
                <a:cs typeface="Arial" panose="020B0604020202020204" pitchFamily="34" charset="0"/>
              </a:rPr>
            </a:br>
            <a:r>
              <a:rPr lang="en-GB" sz="1400" b="1" dirty="0" smtClean="0">
                <a:effectLst/>
                <a:latin typeface="Arial" panose="020B0604020202020204" pitchFamily="34" charset="0"/>
                <a:ea typeface="Calibri" panose="020F0502020204030204" pitchFamily="34" charset="0"/>
                <a:cs typeface="Arial" panose="020B0604020202020204" pitchFamily="34" charset="0"/>
              </a:rPr>
              <a:t/>
            </a:r>
            <a:br>
              <a:rPr lang="en-GB" sz="1400" b="1" dirty="0" smtClean="0">
                <a:effectLst/>
                <a:latin typeface="Arial" panose="020B0604020202020204" pitchFamily="34" charset="0"/>
                <a:ea typeface="Calibri" panose="020F0502020204030204" pitchFamily="34" charset="0"/>
                <a:cs typeface="Arial" panose="020B0604020202020204" pitchFamily="34" charset="0"/>
              </a:rPr>
            </a:br>
            <a:r>
              <a:rPr lang="en-GB" sz="1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Tropical disease in the </a:t>
            </a:r>
            <a:r>
              <a:rPr lang="en-GB" sz="1800" b="1" dirty="0">
                <a:solidFill>
                  <a:schemeClr val="bg1"/>
                </a:solidFill>
                <a:latin typeface="Arial" panose="020B0604020202020204" pitchFamily="34" charset="0"/>
                <a:ea typeface="Calibri" panose="020F0502020204030204" pitchFamily="34" charset="0"/>
                <a:cs typeface="Arial" panose="020B0604020202020204" pitchFamily="34" charset="0"/>
              </a:rPr>
              <a:t>W</a:t>
            </a:r>
            <a:r>
              <a:rPr lang="en-GB" sz="1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est of Scotland: A case report</a:t>
            </a:r>
            <a:r>
              <a:rPr lang="en-GB" sz="100" b="1" dirty="0">
                <a:solidFill>
                  <a:schemeClr val="bg1"/>
                </a:solidFill>
                <a:latin typeface="Arial" panose="020B0604020202020204" pitchFamily="34" charset="0"/>
                <a:ea typeface="Calibri" panose="020F0502020204030204" pitchFamily="34" charset="0"/>
                <a:cs typeface="Arial" panose="020B0604020202020204" pitchFamily="34" charset="0"/>
              </a:rPr>
              <a:t/>
            </a:r>
            <a:br>
              <a:rPr lang="en-GB" sz="100"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1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GB" sz="1800" b="1" dirty="0">
                <a:solidFill>
                  <a:schemeClr val="bg1"/>
                </a:solidFill>
                <a:latin typeface="Arial" panose="020B0604020202020204" pitchFamily="34" charset="0"/>
                <a:ea typeface="Calibri" panose="020F0502020204030204" pitchFamily="34" charset="0"/>
                <a:cs typeface="Arial" panose="020B0604020202020204" pitchFamily="34" charset="0"/>
              </a:rPr>
              <a:t/>
            </a:r>
            <a:br>
              <a:rPr lang="en-GB" sz="1800"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GB" sz="1400" b="1" dirty="0">
                <a:solidFill>
                  <a:schemeClr val="bg1"/>
                </a:solidFill>
                <a:latin typeface="Arial" panose="020B0604020202020204" pitchFamily="34" charset="0"/>
                <a:ea typeface="Calibri" panose="020F0502020204030204" pitchFamily="34" charset="0"/>
                <a:cs typeface="Arial" panose="020B0604020202020204" pitchFamily="34" charset="0"/>
              </a:rPr>
              <a:t/>
            </a:r>
            <a:br>
              <a:rPr lang="en-GB" sz="1400" b="1"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GB" sz="1200" dirty="0" smtClean="0">
                <a:solidFill>
                  <a:schemeClr val="bg1"/>
                </a:solidFill>
                <a:latin typeface="Arial" panose="020B0604020202020204" pitchFamily="34" charset="0"/>
                <a:ea typeface="Calibri" panose="020F0502020204030204" pitchFamily="34" charset="0"/>
                <a:cs typeface="Arial" panose="020B0604020202020204" pitchFamily="34" charset="0"/>
              </a:rPr>
              <a:t>Andrews H (CT2), Lake K, Kearns RJ</a:t>
            </a: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
            </a:r>
            <a:b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br>
            <a:r>
              <a:rPr lang="en-US" sz="1200" dirty="0">
                <a:solidFill>
                  <a:schemeClr val="bg1"/>
                </a:solidFill>
                <a:latin typeface="Arial" panose="020B0604020202020204" pitchFamily="34" charset="0"/>
                <a:ea typeface="Calibri" panose="020F0502020204030204" pitchFamily="34" charset="0"/>
                <a:cs typeface="Arial" panose="020B0604020202020204" pitchFamily="34" charset="0"/>
              </a:rPr>
              <a:t>Princess Royal Maternity Hospital, Glasgow Royal Infirmary</a:t>
            </a: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
            </a:r>
            <a:b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br>
            <a:endParaRPr lang="pl-PL" sz="1200" dirty="0">
              <a:solidFill>
                <a:schemeClr val="bg1"/>
              </a:solidFill>
              <a:latin typeface="Arial" panose="020B0604020202020204" pitchFamily="34" charset="0"/>
              <a:cs typeface="Arial" panose="020B0604020202020204" pitchFamily="34" charset="0"/>
            </a:endParaRPr>
          </a:p>
        </p:txBody>
      </p:sp>
      <p:sp>
        <p:nvSpPr>
          <p:cNvPr id="9" name="Podtytuł 2"/>
          <p:cNvSpPr txBox="1">
            <a:spLocks/>
          </p:cNvSpPr>
          <p:nvPr/>
        </p:nvSpPr>
        <p:spPr>
          <a:xfrm>
            <a:off x="289678" y="1216673"/>
            <a:ext cx="5403873" cy="312317"/>
          </a:xfrm>
          <a:prstGeom prst="rect">
            <a:avLst/>
          </a:prstGeom>
          <a:solidFill>
            <a:srgbClr val="006BA5"/>
          </a:solidFill>
          <a:ln>
            <a:solidFill>
              <a:srgbClr val="00426B"/>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b="1" dirty="0" smtClean="0">
                <a:solidFill>
                  <a:schemeClr val="bg1"/>
                </a:solidFill>
                <a:latin typeface="Arial" panose="020B0604020202020204" pitchFamily="34" charset="0"/>
                <a:cs typeface="Arial" panose="020B0604020202020204" pitchFamily="34" charset="0"/>
              </a:rPr>
              <a:t>Case Report</a:t>
            </a:r>
            <a:endParaRPr lang="pl-PL" sz="1600" b="1" dirty="0">
              <a:solidFill>
                <a:schemeClr val="bg1"/>
              </a:solidFill>
              <a:latin typeface="Arial" panose="020B0604020202020204" pitchFamily="34" charset="0"/>
              <a:cs typeface="Arial" panose="020B0604020202020204" pitchFamily="34" charset="0"/>
            </a:endParaRPr>
          </a:p>
        </p:txBody>
      </p:sp>
      <p:sp>
        <p:nvSpPr>
          <p:cNvPr id="13" name="Podtytuł 2"/>
          <p:cNvSpPr txBox="1">
            <a:spLocks/>
          </p:cNvSpPr>
          <p:nvPr/>
        </p:nvSpPr>
        <p:spPr>
          <a:xfrm>
            <a:off x="6497188" y="6121679"/>
            <a:ext cx="5372100" cy="284162"/>
          </a:xfrm>
          <a:prstGeom prst="rect">
            <a:avLst/>
          </a:prstGeom>
          <a:solidFill>
            <a:srgbClr val="006BA5"/>
          </a:solidFill>
          <a:ln>
            <a:solidFill>
              <a:srgbClr val="00426B"/>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Arial" panose="020B0604020202020204" pitchFamily="34" charset="0"/>
                <a:cs typeface="Arial" panose="020B0604020202020204" pitchFamily="34" charset="0"/>
              </a:rPr>
              <a:t>References</a:t>
            </a:r>
            <a:endParaRPr lang="pl-PL" sz="1600" b="1" dirty="0">
              <a:solidFill>
                <a:schemeClr val="bg1"/>
              </a:solidFill>
              <a:latin typeface="Arial" panose="020B0604020202020204" pitchFamily="34" charset="0"/>
              <a:cs typeface="Arial" panose="020B0604020202020204" pitchFamily="34" charset="0"/>
            </a:endParaRPr>
          </a:p>
        </p:txBody>
      </p:sp>
      <p:pic>
        <p:nvPicPr>
          <p:cNvPr id="3" name="Picture 2" descr="NHS Greater Glasgow and Clyde - Home | Facebook">
            <a:extLst>
              <a:ext uri="{FF2B5EF4-FFF2-40B4-BE49-F238E27FC236}">
                <a16:creationId xmlns="" xmlns:a16="http://schemas.microsoft.com/office/drawing/2014/main" id="{BBD835E9-591D-4605-86C9-DED28C6B89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6548" y="198475"/>
            <a:ext cx="858598" cy="8585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189" y="352749"/>
            <a:ext cx="1461184" cy="707386"/>
          </a:xfrm>
          <a:prstGeom prst="rect">
            <a:avLst/>
          </a:prstGeom>
        </p:spPr>
      </p:pic>
      <p:pic>
        <p:nvPicPr>
          <p:cNvPr id="5" name="Picture 4" descr="Screen Shot 2020-11-23 at 12.11.4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956" y="141100"/>
            <a:ext cx="1824063" cy="928901"/>
          </a:xfrm>
          <a:prstGeom prst="rect">
            <a:avLst/>
          </a:prstGeom>
        </p:spPr>
      </p:pic>
      <p:sp>
        <p:nvSpPr>
          <p:cNvPr id="18" name="Rectangle 17"/>
          <p:cNvSpPr/>
          <p:nvPr/>
        </p:nvSpPr>
        <p:spPr>
          <a:xfrm>
            <a:off x="6426280" y="6396335"/>
            <a:ext cx="5362481" cy="461665"/>
          </a:xfrm>
          <a:prstGeom prst="rect">
            <a:avLst/>
          </a:prstGeom>
        </p:spPr>
        <p:txBody>
          <a:bodyPr wrap="square">
            <a:spAutoFit/>
          </a:bodyPr>
          <a:lstStyle/>
          <a:p>
            <a:pPr marL="228600" lvl="0" indent="-228600">
              <a:buAutoNum type="arabicPeriod"/>
            </a:pPr>
            <a:r>
              <a:rPr lang="en-GB" sz="800" dirty="0" err="1" smtClean="0">
                <a:latin typeface="Arial"/>
                <a:cs typeface="Arial"/>
              </a:rPr>
              <a:t>Mitra</a:t>
            </a:r>
            <a:r>
              <a:rPr lang="en-GB" sz="800" dirty="0" smtClean="0">
                <a:latin typeface="Arial"/>
                <a:cs typeface="Arial"/>
              </a:rPr>
              <a:t> </a:t>
            </a:r>
            <a:r>
              <a:rPr lang="en-GB" sz="800" dirty="0">
                <a:latin typeface="Arial"/>
                <a:cs typeface="Arial"/>
              </a:rPr>
              <a:t>S, </a:t>
            </a:r>
            <a:r>
              <a:rPr lang="en-GB" sz="800" dirty="0" err="1">
                <a:latin typeface="Arial"/>
                <a:cs typeface="Arial"/>
              </a:rPr>
              <a:t>Gombar</a:t>
            </a:r>
            <a:r>
              <a:rPr lang="en-GB" sz="800" dirty="0">
                <a:latin typeface="Arial"/>
                <a:cs typeface="Arial"/>
              </a:rPr>
              <a:t> K. Leprosy and the </a:t>
            </a:r>
            <a:r>
              <a:rPr lang="en-GB" sz="800" dirty="0" err="1">
                <a:latin typeface="Arial"/>
                <a:cs typeface="Arial"/>
              </a:rPr>
              <a:t>anesthesiologist</a:t>
            </a:r>
            <a:r>
              <a:rPr lang="en-GB" sz="800" dirty="0">
                <a:latin typeface="Arial"/>
                <a:cs typeface="Arial"/>
              </a:rPr>
              <a:t>. </a:t>
            </a:r>
            <a:r>
              <a:rPr lang="en-GB" sz="800" i="1" dirty="0">
                <a:latin typeface="Arial"/>
                <a:cs typeface="Arial"/>
              </a:rPr>
              <a:t>Canadian Journal of </a:t>
            </a:r>
            <a:r>
              <a:rPr lang="en-GB" sz="800" i="1" dirty="0" err="1">
                <a:latin typeface="Arial"/>
                <a:cs typeface="Arial"/>
              </a:rPr>
              <a:t>Anesthesia</a:t>
            </a:r>
            <a:r>
              <a:rPr lang="en-GB" sz="800" dirty="0">
                <a:latin typeface="Arial"/>
                <a:cs typeface="Arial"/>
              </a:rPr>
              <a:t> 2000; 47: 1001-</a:t>
            </a:r>
            <a:r>
              <a:rPr lang="en-GB" sz="800" dirty="0" smtClean="0">
                <a:latin typeface="Arial"/>
                <a:cs typeface="Arial"/>
              </a:rPr>
              <a:t>1007</a:t>
            </a:r>
          </a:p>
          <a:p>
            <a:pPr marL="228600" indent="-228600">
              <a:buFontTx/>
              <a:buAutoNum type="arabicPeriod"/>
            </a:pPr>
            <a:r>
              <a:rPr lang="en-GB" sz="800" dirty="0">
                <a:latin typeface="Arial"/>
                <a:cs typeface="Arial"/>
              </a:rPr>
              <a:t>Walsh D. The changing ethnic profiles of Glasgow and Scotland, and the implications for population health </a:t>
            </a:r>
            <a:r>
              <a:rPr lang="en-GB" sz="800" i="1" dirty="0">
                <a:latin typeface="Arial"/>
                <a:cs typeface="Arial"/>
              </a:rPr>
              <a:t>Glasgow Centre for Population Health</a:t>
            </a:r>
            <a:r>
              <a:rPr lang="en-GB" sz="800" dirty="0">
                <a:latin typeface="Arial"/>
                <a:cs typeface="Arial"/>
              </a:rPr>
              <a:t> Sept </a:t>
            </a:r>
            <a:r>
              <a:rPr lang="en-GB" sz="800" dirty="0" smtClean="0">
                <a:latin typeface="Arial"/>
                <a:cs typeface="Arial"/>
              </a:rPr>
              <a:t>2017</a:t>
            </a:r>
            <a:endParaRPr lang="en-GB" sz="800" dirty="0">
              <a:latin typeface="Arial"/>
              <a:cs typeface="Arial"/>
            </a:endParaRPr>
          </a:p>
        </p:txBody>
      </p:sp>
      <p:sp>
        <p:nvSpPr>
          <p:cNvPr id="29" name="TextBox 28"/>
          <p:cNvSpPr txBox="1"/>
          <p:nvPr/>
        </p:nvSpPr>
        <p:spPr>
          <a:xfrm>
            <a:off x="3145007" y="6488668"/>
            <a:ext cx="2307892" cy="338554"/>
          </a:xfrm>
          <a:prstGeom prst="rect">
            <a:avLst/>
          </a:prstGeom>
          <a:noFill/>
        </p:spPr>
        <p:txBody>
          <a:bodyPr wrap="square" rtlCol="0">
            <a:spAutoFit/>
          </a:bodyPr>
          <a:lstStyle/>
          <a:p>
            <a:r>
              <a:rPr lang="en-US" sz="800" dirty="0" smtClean="0">
                <a:latin typeface="Arial"/>
                <a:cs typeface="Arial"/>
              </a:rPr>
              <a:t>Figure 2. Mycobacterium Leprae under scanning electron microscope.</a:t>
            </a:r>
            <a:endParaRPr lang="en-US" sz="800" dirty="0">
              <a:latin typeface="Arial"/>
              <a:cs typeface="Arial"/>
            </a:endParaRPr>
          </a:p>
        </p:txBody>
      </p:sp>
      <p:pic>
        <p:nvPicPr>
          <p:cNvPr id="30" name="Picture 29" descr="Screen Shot 2020-11-23 at 12.38.2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4267" y="4938949"/>
            <a:ext cx="2355330" cy="1546518"/>
          </a:xfrm>
          <a:prstGeom prst="rect">
            <a:avLst/>
          </a:prstGeom>
        </p:spPr>
      </p:pic>
      <p:pic>
        <p:nvPicPr>
          <p:cNvPr id="31" name="Picture 30" descr="Screen Shot 2020-11-23 at 12.51.3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981" y="4930038"/>
            <a:ext cx="2359552" cy="1555429"/>
          </a:xfrm>
          <a:prstGeom prst="rect">
            <a:avLst/>
          </a:prstGeom>
        </p:spPr>
      </p:pic>
      <p:sp>
        <p:nvSpPr>
          <p:cNvPr id="32" name="TextBox 31"/>
          <p:cNvSpPr txBox="1"/>
          <p:nvPr/>
        </p:nvSpPr>
        <p:spPr>
          <a:xfrm>
            <a:off x="240943" y="6508635"/>
            <a:ext cx="2451458" cy="338554"/>
          </a:xfrm>
          <a:prstGeom prst="rect">
            <a:avLst/>
          </a:prstGeom>
          <a:noFill/>
        </p:spPr>
        <p:txBody>
          <a:bodyPr wrap="square" rtlCol="0">
            <a:spAutoFit/>
          </a:bodyPr>
          <a:lstStyle/>
          <a:p>
            <a:r>
              <a:rPr lang="en-US" sz="800" dirty="0" smtClean="0">
                <a:latin typeface="Arial"/>
                <a:cs typeface="Arial"/>
              </a:rPr>
              <a:t>Figure 1. Glasgow’s population % ethnicity 1991-2011</a:t>
            </a:r>
            <a:r>
              <a:rPr lang="en-US" sz="800" baseline="30000" dirty="0" smtClean="0">
                <a:latin typeface="Arial"/>
                <a:cs typeface="Arial"/>
              </a:rPr>
              <a:t>2</a:t>
            </a:r>
            <a:r>
              <a:rPr lang="en-US" sz="800" dirty="0" smtClean="0">
                <a:latin typeface="Arial"/>
                <a:cs typeface="Arial"/>
              </a:rPr>
              <a:t>.</a:t>
            </a:r>
            <a:endParaRPr lang="en-US" sz="800" dirty="0">
              <a:latin typeface="Arial"/>
              <a:cs typeface="Arial"/>
            </a:endParaRPr>
          </a:p>
        </p:txBody>
      </p:sp>
      <p:sp>
        <p:nvSpPr>
          <p:cNvPr id="33" name="Podtytuł 2"/>
          <p:cNvSpPr txBox="1">
            <a:spLocks/>
          </p:cNvSpPr>
          <p:nvPr/>
        </p:nvSpPr>
        <p:spPr>
          <a:xfrm>
            <a:off x="6496049" y="4821258"/>
            <a:ext cx="5372100" cy="284162"/>
          </a:xfrm>
          <a:prstGeom prst="rect">
            <a:avLst/>
          </a:prstGeom>
          <a:solidFill>
            <a:srgbClr val="006BA5"/>
          </a:solidFill>
          <a:ln>
            <a:solidFill>
              <a:srgbClr val="00426B"/>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smtClean="0">
                <a:solidFill>
                  <a:schemeClr val="bg1"/>
                </a:solidFill>
                <a:latin typeface="Arial" panose="020B0604020202020204" pitchFamily="34" charset="0"/>
                <a:cs typeface="Arial" panose="020B0604020202020204" pitchFamily="34" charset="0"/>
              </a:rPr>
              <a:t>Key Points</a:t>
            </a:r>
            <a:endParaRPr lang="pl-PL" sz="1600" b="1" dirty="0">
              <a:solidFill>
                <a:schemeClr val="bg1"/>
              </a:solidFill>
              <a:latin typeface="Arial" panose="020B0604020202020204" pitchFamily="34" charset="0"/>
              <a:cs typeface="Arial" panose="020B0604020202020204" pitchFamily="34" charset="0"/>
            </a:endParaRPr>
          </a:p>
        </p:txBody>
      </p:sp>
      <p:sp>
        <p:nvSpPr>
          <p:cNvPr id="34" name="TextBox 33"/>
          <p:cNvSpPr txBox="1"/>
          <p:nvPr/>
        </p:nvSpPr>
        <p:spPr>
          <a:xfrm>
            <a:off x="210790" y="1560053"/>
            <a:ext cx="5435600" cy="3585596"/>
          </a:xfrm>
          <a:prstGeom prst="rect">
            <a:avLst/>
          </a:prstGeom>
          <a:noFill/>
        </p:spPr>
        <p:txBody>
          <a:bodyPr wrap="square" rtlCol="0">
            <a:spAutoFit/>
          </a:bodyPr>
          <a:lstStyle/>
          <a:p>
            <a:r>
              <a:rPr lang="en-GB" sz="1100" dirty="0">
                <a:latin typeface="Arial"/>
                <a:cs typeface="Arial"/>
              </a:rPr>
              <a:t>A 26-year old, non-English-speaking Sudanese primagravida presented in early pregnancy to maternity services at Glasgow Royal Infirmary. She had recently received a diagnosis of lepromatous leprosy following a medical admission for widespread </a:t>
            </a:r>
            <a:r>
              <a:rPr lang="en-GB" sz="1100" dirty="0" smtClean="0">
                <a:latin typeface="Arial"/>
                <a:cs typeface="Arial"/>
              </a:rPr>
              <a:t>rash, nosebleeds and lower limb hypoesthesia. </a:t>
            </a:r>
            <a:r>
              <a:rPr lang="en-GB" sz="1100" dirty="0">
                <a:latin typeface="Arial"/>
                <a:cs typeface="Arial"/>
              </a:rPr>
              <a:t/>
            </a:r>
            <a:br>
              <a:rPr lang="en-GB" sz="1100" dirty="0">
                <a:latin typeface="Arial"/>
                <a:cs typeface="Arial"/>
              </a:rPr>
            </a:br>
            <a:endParaRPr lang="en-GB" sz="1100" dirty="0">
              <a:latin typeface="Arial"/>
              <a:cs typeface="Arial"/>
            </a:endParaRPr>
          </a:p>
          <a:p>
            <a:r>
              <a:rPr lang="en-GB" sz="1100" dirty="0">
                <a:latin typeface="Arial"/>
                <a:cs typeface="Arial"/>
              </a:rPr>
              <a:t>The patient was managed throughout by infectious disease physicians. Treatment was initially with high dose prednisolone with addition of ‘DOTS’ (Rifampicin, Clofazimine and Dapsone) a few months later. A multidisciplinary meeting was held to discuss delivery planning and she was reviewed by an obstetric anaesthetic consultant. Investigations included regular full blood counts, postural blood pressures and an ECG.</a:t>
            </a:r>
          </a:p>
          <a:p>
            <a:r>
              <a:rPr lang="en-GB" sz="1100" dirty="0">
                <a:latin typeface="Arial"/>
                <a:cs typeface="Arial"/>
              </a:rPr>
              <a:t> </a:t>
            </a:r>
            <a:br>
              <a:rPr lang="en-GB" sz="1100" dirty="0">
                <a:latin typeface="Arial"/>
                <a:cs typeface="Arial"/>
              </a:rPr>
            </a:br>
            <a:r>
              <a:rPr lang="en-GB" sz="1100" dirty="0">
                <a:latin typeface="Arial"/>
                <a:cs typeface="Arial"/>
              </a:rPr>
              <a:t>Key concerns were her anaemia and </a:t>
            </a:r>
            <a:r>
              <a:rPr lang="en-GB" sz="1100" dirty="0" smtClean="0">
                <a:latin typeface="Arial"/>
                <a:cs typeface="Arial"/>
              </a:rPr>
              <a:t>thrombocytopaenia </a:t>
            </a:r>
            <a:r>
              <a:rPr lang="en-GB" sz="1100" dirty="0">
                <a:latin typeface="Arial"/>
                <a:cs typeface="Arial"/>
              </a:rPr>
              <a:t>thought to be secondary to a combination of Dapsone, sickle cell trait, and pregnancy-related causes. She was no longer considered to be infectious from a leprosy point of view but around time of induction she tested positive for SARS-CoV-2. </a:t>
            </a:r>
            <a:br>
              <a:rPr lang="en-GB" sz="1100" dirty="0">
                <a:latin typeface="Arial"/>
                <a:cs typeface="Arial"/>
              </a:rPr>
            </a:br>
            <a:endParaRPr lang="en-GB" sz="1100" dirty="0">
              <a:latin typeface="Arial"/>
              <a:cs typeface="Arial"/>
            </a:endParaRPr>
          </a:p>
          <a:p>
            <a:r>
              <a:rPr lang="en-GB" sz="1100" dirty="0">
                <a:latin typeface="Arial"/>
                <a:cs typeface="Arial"/>
              </a:rPr>
              <a:t>The patient was induced at 38 weeks for IUGR and went on to have an SVD with 1.2l of blood loss. She required no peri-partum anaesthetic input. </a:t>
            </a:r>
          </a:p>
          <a:p>
            <a:endParaRPr lang="en-US" dirty="0"/>
          </a:p>
        </p:txBody>
      </p:sp>
      <p:sp>
        <p:nvSpPr>
          <p:cNvPr id="38" name="Rectangle 37"/>
          <p:cNvSpPr/>
          <p:nvPr/>
        </p:nvSpPr>
        <p:spPr>
          <a:xfrm>
            <a:off x="6439614" y="1512740"/>
            <a:ext cx="5394477" cy="3308598"/>
          </a:xfrm>
          <a:prstGeom prst="rect">
            <a:avLst/>
          </a:prstGeom>
        </p:spPr>
        <p:txBody>
          <a:bodyPr wrap="square">
            <a:spAutoFit/>
          </a:bodyPr>
          <a:lstStyle/>
          <a:p>
            <a:r>
              <a:rPr lang="en-GB" sz="1100" dirty="0">
                <a:latin typeface="Arial"/>
                <a:cs typeface="Arial"/>
              </a:rPr>
              <a:t>Previously thought to have been eradicated as a public health problem, Leprosy cases have continued to rise, predominantly in India, Africa and South </a:t>
            </a:r>
            <a:r>
              <a:rPr lang="en-GB" sz="1100" dirty="0" smtClean="0">
                <a:latin typeface="Arial"/>
                <a:cs typeface="Arial"/>
              </a:rPr>
              <a:t>America with </a:t>
            </a:r>
            <a:r>
              <a:rPr lang="en-GB" sz="1100" dirty="0">
                <a:latin typeface="Arial"/>
                <a:cs typeface="Arial"/>
              </a:rPr>
              <a:t>up to 200,000 new cases reported </a:t>
            </a:r>
            <a:r>
              <a:rPr lang="en-GB" sz="1100" dirty="0" smtClean="0">
                <a:latin typeface="Arial"/>
                <a:cs typeface="Arial"/>
              </a:rPr>
              <a:t>annually</a:t>
            </a:r>
            <a:r>
              <a:rPr lang="en-GB" sz="1100" baseline="30000" dirty="0">
                <a:latin typeface="Arial"/>
                <a:cs typeface="Arial"/>
              </a:rPr>
              <a:t>1</a:t>
            </a:r>
            <a:r>
              <a:rPr lang="en-GB" sz="1100" dirty="0" smtClean="0">
                <a:latin typeface="Arial"/>
                <a:cs typeface="Arial"/>
              </a:rPr>
              <a:t>. </a:t>
            </a:r>
            <a:r>
              <a:rPr lang="en-GB" sz="1100" dirty="0">
                <a:latin typeface="Arial"/>
                <a:cs typeface="Arial"/>
              </a:rPr>
              <a:t>This is relevant to local services as the ethnic minority population in Glasgow </a:t>
            </a:r>
            <a:r>
              <a:rPr lang="en-GB" sz="1100" dirty="0" smtClean="0">
                <a:latin typeface="Arial"/>
                <a:cs typeface="Arial"/>
              </a:rPr>
              <a:t>accounts </a:t>
            </a:r>
            <a:r>
              <a:rPr lang="en-GB" sz="1100" dirty="0">
                <a:latin typeface="Arial"/>
                <a:cs typeface="Arial"/>
              </a:rPr>
              <a:t>for 11.6</a:t>
            </a:r>
            <a:r>
              <a:rPr lang="en-GB" sz="1100" dirty="0" smtClean="0">
                <a:latin typeface="Arial"/>
                <a:cs typeface="Arial"/>
              </a:rPr>
              <a:t>%</a:t>
            </a:r>
            <a:r>
              <a:rPr lang="en-GB" sz="1100" baseline="30000" dirty="0" smtClean="0">
                <a:latin typeface="Arial"/>
                <a:cs typeface="Arial"/>
              </a:rPr>
              <a:t>fig.1</a:t>
            </a:r>
            <a:r>
              <a:rPr lang="en-GB" sz="1100" dirty="0" smtClean="0">
                <a:latin typeface="Arial"/>
                <a:cs typeface="Arial"/>
              </a:rPr>
              <a:t>. </a:t>
            </a:r>
            <a:endParaRPr lang="en-GB" sz="1100" dirty="0">
              <a:latin typeface="Arial"/>
              <a:cs typeface="Arial"/>
            </a:endParaRPr>
          </a:p>
          <a:p>
            <a:endParaRPr lang="en-GB" sz="1100" dirty="0">
              <a:latin typeface="Arial"/>
              <a:cs typeface="Arial"/>
            </a:endParaRPr>
          </a:p>
          <a:p>
            <a:r>
              <a:rPr lang="en-GB" sz="1100" dirty="0" smtClean="0">
                <a:latin typeface="Arial"/>
                <a:cs typeface="Arial"/>
              </a:rPr>
              <a:t>Leprosy </a:t>
            </a:r>
            <a:r>
              <a:rPr lang="en-GB" sz="1100" dirty="0">
                <a:latin typeface="Arial"/>
                <a:cs typeface="Arial"/>
              </a:rPr>
              <a:t>has many potential implications for the anaesthetist. These include autonomic instability, cardiovascular compromise, drug related effects, and haematological derangements. The majority of anaesthetic planning arose from the need to risk stratify the balance of a general </a:t>
            </a:r>
            <a:r>
              <a:rPr lang="en-GB" sz="1100" dirty="0" err="1">
                <a:latin typeface="Arial"/>
                <a:cs typeface="Arial"/>
              </a:rPr>
              <a:t>vs</a:t>
            </a:r>
            <a:r>
              <a:rPr lang="en-GB" sz="1100" dirty="0">
                <a:latin typeface="Arial"/>
                <a:cs typeface="Arial"/>
              </a:rPr>
              <a:t> regional technique.</a:t>
            </a:r>
          </a:p>
          <a:p>
            <a:r>
              <a:rPr lang="en-GB" sz="1100" dirty="0">
                <a:latin typeface="Arial"/>
                <a:cs typeface="Arial"/>
              </a:rPr>
              <a:t>Regional anaesthesia was widely discussed. The patient’s earlier complaint of </a:t>
            </a:r>
            <a:r>
              <a:rPr lang="en-GB" sz="1100" dirty="0" smtClean="0">
                <a:latin typeface="Arial"/>
                <a:cs typeface="Arial"/>
              </a:rPr>
              <a:t>hypoesthesia </a:t>
            </a:r>
            <a:r>
              <a:rPr lang="en-GB" sz="1100" dirty="0">
                <a:latin typeface="Arial"/>
                <a:cs typeface="Arial"/>
              </a:rPr>
              <a:t>had resolved and neurological examination was normal.  With platelets at time of delivery 77x10</a:t>
            </a:r>
            <a:r>
              <a:rPr lang="en-GB" sz="1100" baseline="30000" dirty="0">
                <a:latin typeface="Arial"/>
                <a:cs typeface="Arial"/>
              </a:rPr>
              <a:t>9</a:t>
            </a:r>
            <a:r>
              <a:rPr lang="en-GB" sz="1100" dirty="0">
                <a:latin typeface="Arial"/>
                <a:cs typeface="Arial"/>
              </a:rPr>
              <a:t>/l, it was agreed that an epidural would not be appropriate but a spinal performed by an experienced operator could provide safe anaesthesia.  The patient had no lepromatous skin lesions overlying her lumbar spine to preclude spinal anaesthesia. </a:t>
            </a:r>
            <a:br>
              <a:rPr lang="en-GB" sz="1100" dirty="0">
                <a:latin typeface="Arial"/>
                <a:cs typeface="Arial"/>
              </a:rPr>
            </a:br>
            <a:r>
              <a:rPr lang="en-GB" sz="1100" dirty="0">
                <a:latin typeface="Arial"/>
                <a:cs typeface="Arial"/>
              </a:rPr>
              <a:t/>
            </a:r>
            <a:br>
              <a:rPr lang="en-GB" sz="1100" dirty="0">
                <a:latin typeface="Arial"/>
                <a:cs typeface="Arial"/>
              </a:rPr>
            </a:br>
            <a:r>
              <a:rPr lang="en-GB" sz="1100" dirty="0">
                <a:latin typeface="Arial"/>
                <a:cs typeface="Arial"/>
              </a:rPr>
              <a:t>General </a:t>
            </a:r>
            <a:r>
              <a:rPr lang="en-GB" sz="1100" dirty="0" smtClean="0">
                <a:latin typeface="Arial"/>
                <a:cs typeface="Arial"/>
              </a:rPr>
              <a:t>anaesthesia posed </a:t>
            </a:r>
            <a:r>
              <a:rPr lang="en-GB" sz="1100" dirty="0">
                <a:latin typeface="Arial"/>
                <a:cs typeface="Arial"/>
              </a:rPr>
              <a:t>risks compounded by the patient’s positive SARS-CoV-2 status. On balance, regional anaesthesia would have been preferred if platelet count and clinical situation had allowed. </a:t>
            </a:r>
          </a:p>
        </p:txBody>
      </p:sp>
      <p:sp>
        <p:nvSpPr>
          <p:cNvPr id="40" name="TextBox 39"/>
          <p:cNvSpPr txBox="1"/>
          <p:nvPr/>
        </p:nvSpPr>
        <p:spPr>
          <a:xfrm>
            <a:off x="6433154" y="5144103"/>
            <a:ext cx="5625798" cy="1009251"/>
          </a:xfrm>
          <a:prstGeom prst="rect">
            <a:avLst/>
          </a:prstGeom>
          <a:noFill/>
        </p:spPr>
        <p:txBody>
          <a:bodyPr wrap="square" rtlCol="0">
            <a:spAutoFit/>
          </a:bodyPr>
          <a:lstStyle/>
          <a:p>
            <a:pPr marL="285750" indent="-285750">
              <a:lnSpc>
                <a:spcPct val="90000"/>
              </a:lnSpc>
              <a:buFont typeface="Arial"/>
              <a:buChar char="•"/>
            </a:pPr>
            <a:r>
              <a:rPr lang="en-GB" sz="1100" dirty="0" smtClean="0">
                <a:latin typeface="Arial"/>
                <a:cs typeface="Arial"/>
              </a:rPr>
              <a:t>With </a:t>
            </a:r>
            <a:r>
              <a:rPr lang="en-GB" sz="1100" dirty="0">
                <a:latin typeface="Arial"/>
                <a:cs typeface="Arial"/>
              </a:rPr>
              <a:t>increasing migration, it is important that such cases </a:t>
            </a:r>
            <a:r>
              <a:rPr lang="en-GB" sz="1100" dirty="0" smtClean="0">
                <a:latin typeface="Arial"/>
                <a:cs typeface="Arial"/>
              </a:rPr>
              <a:t>are continually </a:t>
            </a:r>
            <a:r>
              <a:rPr lang="en-GB" sz="1100" dirty="0">
                <a:latin typeface="Arial"/>
                <a:cs typeface="Arial"/>
              </a:rPr>
              <a:t>reported for education in a health service increasingly exposed to tropical </a:t>
            </a:r>
            <a:r>
              <a:rPr lang="en-GB" sz="1100" dirty="0" smtClean="0">
                <a:latin typeface="Arial"/>
                <a:cs typeface="Arial"/>
              </a:rPr>
              <a:t>disease.</a:t>
            </a:r>
          </a:p>
          <a:p>
            <a:pPr marL="285750" indent="-285750">
              <a:lnSpc>
                <a:spcPct val="90000"/>
              </a:lnSpc>
              <a:buFont typeface="Arial"/>
              <a:buChar char="•"/>
            </a:pPr>
            <a:r>
              <a:rPr lang="en-GB" sz="1100" dirty="0" smtClean="0">
                <a:latin typeface="Arial"/>
                <a:cs typeface="Arial"/>
              </a:rPr>
              <a:t>Leprosy is not exclusively a cutaneous disease and can have many implications for the anaesthetist.</a:t>
            </a:r>
          </a:p>
          <a:p>
            <a:pPr marL="285750" indent="-285750">
              <a:lnSpc>
                <a:spcPct val="90000"/>
              </a:lnSpc>
              <a:buFont typeface="Arial"/>
              <a:buChar char="•"/>
            </a:pPr>
            <a:r>
              <a:rPr lang="en-GB" sz="1100" dirty="0" smtClean="0">
                <a:latin typeface="Arial"/>
                <a:cs typeface="Arial"/>
              </a:rPr>
              <a:t>The multi-disciplinary approach to patient care is essential for effective management of high risk patients. </a:t>
            </a:r>
            <a:endParaRPr lang="en-GB" sz="1000" dirty="0"/>
          </a:p>
        </p:txBody>
      </p:sp>
      <p:sp>
        <p:nvSpPr>
          <p:cNvPr id="41" name="Podtytuł 2"/>
          <p:cNvSpPr txBox="1">
            <a:spLocks/>
          </p:cNvSpPr>
          <p:nvPr/>
        </p:nvSpPr>
        <p:spPr>
          <a:xfrm>
            <a:off x="6487862" y="1187450"/>
            <a:ext cx="5403873" cy="312317"/>
          </a:xfrm>
          <a:prstGeom prst="rect">
            <a:avLst/>
          </a:prstGeom>
          <a:solidFill>
            <a:srgbClr val="006BA5"/>
          </a:solidFill>
          <a:ln>
            <a:solidFill>
              <a:srgbClr val="00426B"/>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b="1" dirty="0" smtClean="0">
                <a:solidFill>
                  <a:schemeClr val="bg1"/>
                </a:solidFill>
                <a:latin typeface="Arial" panose="020B0604020202020204" pitchFamily="34" charset="0"/>
                <a:cs typeface="Arial" panose="020B0604020202020204" pitchFamily="34" charset="0"/>
              </a:rPr>
              <a:t>Discussion</a:t>
            </a:r>
            <a:endParaRPr lang="pl-PL"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349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2751</TotalTime>
  <Words>353</Words>
  <Application>Microsoft Macintosh PowerPoint</Application>
  <PresentationFormat>Custom</PresentationFormat>
  <Paragraphs>20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Tropical disease in the West of Scotland: A case report       Andrews H (CT2), Lake K, Kearns RJ Princess Royal Maternity Hospital, Glasgow Royal Infirmary </vt:lpstr>
    </vt:vector>
  </TitlesOfParts>
  <Company>Congrex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 Title Abstract Title continued Researchers’/Presenters’ Names Institution/Organization/Company</dc:title>
  <dc:creator>Administrator</dc:creator>
  <cp:lastModifiedBy>Holly Andrews</cp:lastModifiedBy>
  <cp:revision>46</cp:revision>
  <dcterms:created xsi:type="dcterms:W3CDTF">2015-10-23T10:49:45Z</dcterms:created>
  <dcterms:modified xsi:type="dcterms:W3CDTF">2020-11-24T20:45:45Z</dcterms:modified>
</cp:coreProperties>
</file>