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Lst>
  <p:sldSz cx="43892788"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 d="100"/>
          <a:sy n="19" d="100"/>
        </p:scale>
        <p:origin x="1291"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2481984690665"/>
          <c:y val="1.6573549219470969E-2"/>
          <c:w val="0.72853962576781872"/>
          <c:h val="0.91515024234020848"/>
        </c:manualLayout>
      </c:layout>
      <c:barChart>
        <c:barDir val="bar"/>
        <c:grouping val="clustered"/>
        <c:varyColors val="0"/>
        <c:ser>
          <c:idx val="0"/>
          <c:order val="0"/>
          <c:tx>
            <c:strRef>
              <c:f>Sheet1!$B$1</c:f>
              <c:strCache>
                <c:ptCount val="1"/>
                <c:pt idx="0">
                  <c:v>2</c:v>
                </c:pt>
              </c:strCache>
            </c:strRef>
          </c:tx>
          <c:spPr>
            <a:solidFill>
              <a:schemeClr val="accent2"/>
            </a:solidFill>
            <a:ln>
              <a:noFill/>
            </a:ln>
            <a:effectLst/>
          </c:spPr>
          <c:invertIfNegative val="0"/>
          <c:cat>
            <c:strRef>
              <c:f>Sheet1!$A$2:$A$5</c:f>
              <c:strCache>
                <c:ptCount val="4"/>
                <c:pt idx="0">
                  <c:v> </c:v>
                </c:pt>
                <c:pt idx="1">
                  <c:v> </c:v>
                </c:pt>
                <c:pt idx="2">
                  <c:v> </c:v>
                </c:pt>
                <c:pt idx="3">
                  <c:v> </c:v>
                </c:pt>
              </c:strCache>
            </c:strRef>
          </c:cat>
          <c:val>
            <c:numRef>
              <c:f>Sheet1!$B$2:$B$5</c:f>
              <c:numCache>
                <c:formatCode>General</c:formatCode>
                <c:ptCount val="4"/>
                <c:pt idx="0">
                  <c:v>0</c:v>
                </c:pt>
                <c:pt idx="1">
                  <c:v>5</c:v>
                </c:pt>
                <c:pt idx="2">
                  <c:v>9</c:v>
                </c:pt>
                <c:pt idx="3">
                  <c:v>14</c:v>
                </c:pt>
              </c:numCache>
            </c:numRef>
          </c:val>
          <c:extLst>
            <c:ext xmlns:c16="http://schemas.microsoft.com/office/drawing/2014/chart" uri="{C3380CC4-5D6E-409C-BE32-E72D297353CC}">
              <c16:uniqueId val="{00000000-A92D-43AC-A95D-D3546D8258B9}"/>
            </c:ext>
          </c:extLst>
        </c:ser>
        <c:dLbls>
          <c:showLegendKey val="0"/>
          <c:showVal val="0"/>
          <c:showCatName val="0"/>
          <c:showSerName val="0"/>
          <c:showPercent val="0"/>
          <c:showBubbleSize val="0"/>
        </c:dLbls>
        <c:gapWidth val="247"/>
        <c:overlap val="-20"/>
        <c:axId val="87082959"/>
        <c:axId val="12881449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4"/>
                  </a:solidFill>
                  <a:ln>
                    <a:noFill/>
                  </a:ln>
                  <a:effectLst/>
                </c:spPr>
                <c:invertIfNegative val="0"/>
                <c:cat>
                  <c:strRef>
                    <c:extLst>
                      <c:ext uri="{02D57815-91ED-43cb-92C2-25804820EDAC}">
                        <c15:formulaRef>
                          <c15:sqref>Sheet1!$A$2:$A$5</c15:sqref>
                        </c15:formulaRef>
                      </c:ext>
                    </c:extLst>
                    <c:strCache>
                      <c:ptCount val="4"/>
                      <c:pt idx="0">
                        <c:v> </c:v>
                      </c:pt>
                      <c:pt idx="1">
                        <c:v> </c:v>
                      </c:pt>
                      <c:pt idx="2">
                        <c:v> </c:v>
                      </c:pt>
                      <c:pt idx="3">
                        <c:v> </c:v>
                      </c:pt>
                    </c:strCache>
                  </c:strRef>
                </c:cat>
                <c:val>
                  <c:numRef>
                    <c:extLst>
                      <c:ext uri="{02D57815-91ED-43cb-92C2-25804820EDAC}">
                        <c15:formulaRef>
                          <c15:sqref>Sheet1!$C$2:$C$5</c15:sqref>
                        </c15:formulaRef>
                      </c:ext>
                    </c:extLst>
                    <c:numCache>
                      <c:formatCode>General</c:formatCode>
                      <c:ptCount val="4"/>
                    </c:numCache>
                  </c:numRef>
                </c:val>
                <c:extLst>
                  <c:ext xmlns:c16="http://schemas.microsoft.com/office/drawing/2014/chart" uri="{C3380CC4-5D6E-409C-BE32-E72D297353CC}">
                    <c16:uniqueId val="{00000001-A92D-43AC-A95D-D3546D8258B9}"/>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Column2</c:v>
                      </c:pt>
                    </c:strCache>
                  </c:strRef>
                </c:tx>
                <c:spPr>
                  <a:solidFill>
                    <a:schemeClr val="accent6"/>
                  </a:solidFill>
                  <a:ln>
                    <a:noFill/>
                  </a:ln>
                  <a:effectLst/>
                </c:spPr>
                <c:invertIfNegative val="0"/>
                <c:cat>
                  <c:strRef>
                    <c:extLst>
                      <c:ext xmlns:c15="http://schemas.microsoft.com/office/drawing/2012/chart" uri="{02D57815-91ED-43cb-92C2-25804820EDAC}">
                        <c15:formulaRef>
                          <c15:sqref>Sheet1!$A$2:$A$5</c15:sqref>
                        </c15:formulaRef>
                      </c:ext>
                    </c:extLst>
                    <c:strCache>
                      <c:ptCount val="4"/>
                      <c:pt idx="0">
                        <c:v> </c:v>
                      </c:pt>
                      <c:pt idx="1">
                        <c:v> </c:v>
                      </c:pt>
                      <c:pt idx="2">
                        <c:v> </c:v>
                      </c:pt>
                      <c:pt idx="3">
                        <c:v> </c:v>
                      </c:pt>
                    </c:strCache>
                  </c:strRef>
                </c:cat>
                <c:val>
                  <c:numRef>
                    <c:extLst>
                      <c:ext xmlns:c15="http://schemas.microsoft.com/office/drawing/2012/char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2-A92D-43AC-A95D-D3546D8258B9}"/>
                  </c:ext>
                </c:extLst>
              </c15:ser>
            </c15:filteredBarSeries>
          </c:ext>
        </c:extLst>
      </c:barChart>
      <c:catAx>
        <c:axId val="8708295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8814495"/>
        <c:crosses val="autoZero"/>
        <c:auto val="1"/>
        <c:lblAlgn val="ctr"/>
        <c:lblOffset val="100"/>
        <c:noMultiLvlLbl val="0"/>
      </c:catAx>
      <c:valAx>
        <c:axId val="12881449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708295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0.02237</cdr:x>
      <cdr:y>0.11102</cdr:y>
    </cdr:from>
    <cdr:to>
      <cdr:x>0.12128</cdr:x>
      <cdr:y>0.9777</cdr:y>
    </cdr:to>
    <cdr:sp macro="" textlink="">
      <cdr:nvSpPr>
        <cdr:cNvPr id="2" name="TextBox 1">
          <a:extLst xmlns:a="http://schemas.openxmlformats.org/drawingml/2006/main">
            <a:ext uri="{FF2B5EF4-FFF2-40B4-BE49-F238E27FC236}">
              <a16:creationId xmlns:a16="http://schemas.microsoft.com/office/drawing/2014/main" id="{E9AD9B38-7657-4661-A2E3-A0DFCD5361E1}"/>
            </a:ext>
          </a:extLst>
        </cdr:cNvPr>
        <cdr:cNvSpPr txBox="1"/>
      </cdr:nvSpPr>
      <cdr:spPr>
        <a:xfrm xmlns:a="http://schemas.openxmlformats.org/drawingml/2006/main">
          <a:off x="789709" y="801436"/>
          <a:ext cx="3491345" cy="6256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328172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97393621"/>
      </p:ext>
    </p:extLst>
  </p:cSld>
  <p:clrMap bg1="lt1" tx1="dk1" bg2="lt2" tx2="dk2" accent1="accent1" accent2="accent2" accent3="accent3" accent4="accent4" accent5="accent5" accent6="accent6" hlink="hlink" folHlink="folHlink"/>
  <p:sldLayoutIdLst>
    <p:sldLayoutId id="2147483785" r:id="rId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92787" cy="3291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936" y="1141171"/>
            <a:ext cx="42202915" cy="30636057"/>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730" y="1799539"/>
            <a:ext cx="41215327" cy="29319321"/>
          </a:xfrm>
          <a:prstGeom prst="rect">
            <a:avLst/>
          </a:prstGeom>
          <a:noFill/>
          <a:ln w="6350" cap="sq" cmpd="sng" algn="ctr">
            <a:solidFill>
              <a:schemeClr val="tx1">
                <a:lumMod val="85000"/>
                <a:lumOff val="15000"/>
              </a:schemeClr>
            </a:solidFill>
            <a:prstDash val="solid"/>
            <a:miter lim="800000"/>
          </a:ln>
          <a:effectLst/>
        </p:spPr>
      </p:sp>
      <p:pic>
        <p:nvPicPr>
          <p:cNvPr id="2" name="Picture 1" descr="Background pattern&#10;&#10;Description automatically generated">
            <a:extLst>
              <a:ext uri="{FF2B5EF4-FFF2-40B4-BE49-F238E27FC236}">
                <a16:creationId xmlns:a16="http://schemas.microsoft.com/office/drawing/2014/main" id="{88900D00-92FA-4079-93CA-160BB9D5D9B0}"/>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487"/>
                    </a14:imgEffect>
                    <a14:imgEffect>
                      <a14:saturation sat="46000"/>
                    </a14:imgEffect>
                    <a14:imgEffect>
                      <a14:brightnessContrast bright="7000"/>
                    </a14:imgEffect>
                  </a14:imgLayer>
                </a14:imgProps>
              </a:ext>
            </a:extLst>
          </a:blip>
          <a:srcRect l="6918" r="4079"/>
          <a:stretch/>
        </p:blipFill>
        <p:spPr>
          <a:xfrm>
            <a:off x="20" y="10"/>
            <a:ext cx="43892767" cy="32918390"/>
          </a:xfrm>
          <a:prstGeom prst="rect">
            <a:avLst/>
          </a:prstGeom>
        </p:spPr>
      </p:pic>
      <p:sp>
        <p:nvSpPr>
          <p:cNvPr id="5" name="TextBox 4">
            <a:extLst>
              <a:ext uri="{FF2B5EF4-FFF2-40B4-BE49-F238E27FC236}">
                <a16:creationId xmlns:a16="http://schemas.microsoft.com/office/drawing/2014/main" id="{1A23F987-CB5D-4501-8E71-29890E954888}"/>
              </a:ext>
            </a:extLst>
          </p:cNvPr>
          <p:cNvSpPr txBox="1"/>
          <p:nvPr/>
        </p:nvSpPr>
        <p:spPr>
          <a:xfrm>
            <a:off x="1998012" y="400721"/>
            <a:ext cx="40025781" cy="2326150"/>
          </a:xfrm>
          <a:prstGeom prst="rect">
            <a:avLst/>
          </a:prstGeom>
          <a:noFill/>
        </p:spPr>
        <p:txBody>
          <a:bodyPr wrap="square" rtlCol="0">
            <a:spAutoFit/>
          </a:bodyPr>
          <a:lstStyle/>
          <a:p>
            <a:r>
              <a:rPr lang="en-GB" sz="7200" dirty="0"/>
              <a:t>Sources of knowledge about remifentanil analgesia among women choosing remifentanil for pain relief at QEUH maternity unit.  </a:t>
            </a:r>
            <a:r>
              <a:rPr lang="en-GB" sz="7200" i="1" dirty="0"/>
              <a:t>N Hogan. QEUH, Glasgow</a:t>
            </a:r>
          </a:p>
        </p:txBody>
      </p:sp>
      <p:sp>
        <p:nvSpPr>
          <p:cNvPr id="6" name="TextBox 5">
            <a:extLst>
              <a:ext uri="{FF2B5EF4-FFF2-40B4-BE49-F238E27FC236}">
                <a16:creationId xmlns:a16="http://schemas.microsoft.com/office/drawing/2014/main" id="{37214F12-515E-4319-9746-5D9D03F992E6}"/>
              </a:ext>
            </a:extLst>
          </p:cNvPr>
          <p:cNvSpPr txBox="1"/>
          <p:nvPr/>
        </p:nvSpPr>
        <p:spPr>
          <a:xfrm>
            <a:off x="1914886" y="3056055"/>
            <a:ext cx="40861791" cy="3416320"/>
          </a:xfrm>
          <a:prstGeom prst="rect">
            <a:avLst/>
          </a:prstGeom>
          <a:noFill/>
        </p:spPr>
        <p:txBody>
          <a:bodyPr wrap="square" rtlCol="0">
            <a:spAutoFit/>
          </a:bodyPr>
          <a:lstStyle/>
          <a:p>
            <a:r>
              <a:rPr lang="en-GB" sz="5400" b="1" dirty="0"/>
              <a:t>Introduction </a:t>
            </a:r>
          </a:p>
          <a:p>
            <a:r>
              <a:rPr lang="en-GB" sz="5400" dirty="0"/>
              <a:t>Remifentanil patient-controlled analgesia (PCA) is an established form of labour analgesia in our unit and its uptake has been increasing.  The aim of this study was to ascertain the primary source of knowledge for those who chose to use remifentanil PCA.  Some labouring women may have superior pre-existing knowledge linked to social or educational factors which may lead to inequalities in access to analgesia</a:t>
            </a:r>
          </a:p>
        </p:txBody>
      </p:sp>
      <p:sp>
        <p:nvSpPr>
          <p:cNvPr id="8" name="TextBox 7">
            <a:extLst>
              <a:ext uri="{FF2B5EF4-FFF2-40B4-BE49-F238E27FC236}">
                <a16:creationId xmlns:a16="http://schemas.microsoft.com/office/drawing/2014/main" id="{EC73A7FD-5139-40A9-9542-AD8B5CDBD4D4}"/>
              </a:ext>
            </a:extLst>
          </p:cNvPr>
          <p:cNvSpPr txBox="1"/>
          <p:nvPr/>
        </p:nvSpPr>
        <p:spPr>
          <a:xfrm>
            <a:off x="1870362" y="6629617"/>
            <a:ext cx="39899502" cy="2585323"/>
          </a:xfrm>
          <a:prstGeom prst="rect">
            <a:avLst/>
          </a:prstGeom>
          <a:noFill/>
        </p:spPr>
        <p:txBody>
          <a:bodyPr wrap="square" rtlCol="0">
            <a:spAutoFit/>
          </a:bodyPr>
          <a:lstStyle/>
          <a:p>
            <a:r>
              <a:rPr lang="en-GB" sz="5400" b="1" dirty="0"/>
              <a:t>Methods </a:t>
            </a:r>
          </a:p>
          <a:p>
            <a:r>
              <a:rPr lang="en-GB" sz="5400" dirty="0"/>
              <a:t>Between 21st June and 3rd September 2020 anaesthetists were asked to survey women when starting remifentanil PCA, asking:  “How did you know about remifentanil pain relief?” and “Who recommended remifentanil to you?” Responses were recorded free text.</a:t>
            </a:r>
          </a:p>
        </p:txBody>
      </p:sp>
      <p:sp>
        <p:nvSpPr>
          <p:cNvPr id="10" name="TextBox 9">
            <a:extLst>
              <a:ext uri="{FF2B5EF4-FFF2-40B4-BE49-F238E27FC236}">
                <a16:creationId xmlns:a16="http://schemas.microsoft.com/office/drawing/2014/main" id="{28DCF0A1-CBF6-4AB2-9507-4BF6D0D3843A}"/>
              </a:ext>
            </a:extLst>
          </p:cNvPr>
          <p:cNvSpPr txBox="1"/>
          <p:nvPr/>
        </p:nvSpPr>
        <p:spPr>
          <a:xfrm>
            <a:off x="1914887" y="14853104"/>
            <a:ext cx="40861791" cy="5078313"/>
          </a:xfrm>
          <a:prstGeom prst="rect">
            <a:avLst/>
          </a:prstGeom>
          <a:noFill/>
        </p:spPr>
        <p:txBody>
          <a:bodyPr wrap="square" rtlCol="0">
            <a:spAutoFit/>
          </a:bodyPr>
          <a:lstStyle/>
          <a:p>
            <a:r>
              <a:rPr lang="en-GB" sz="5400" b="1" dirty="0"/>
              <a:t>Results: </a:t>
            </a:r>
          </a:p>
          <a:p>
            <a:pPr marL="685800" indent="-685800">
              <a:buFont typeface="Wingdings" panose="05000000000000000000" pitchFamily="2" charset="2"/>
              <a:buChar char="v"/>
            </a:pPr>
            <a:r>
              <a:rPr lang="en-GB" sz="5400" dirty="0"/>
              <a:t> 28 women were surveyed – 60% of those who used remifentanil PCA during this period</a:t>
            </a:r>
          </a:p>
          <a:p>
            <a:pPr marL="685800" indent="-685800">
              <a:buFont typeface="Wingdings" panose="05000000000000000000" pitchFamily="2" charset="2"/>
              <a:buChar char="v"/>
            </a:pPr>
            <a:r>
              <a:rPr lang="en-GB" sz="5400" dirty="0"/>
              <a:t> 5 women had prior knowledge (e.g. from friends or previous use) </a:t>
            </a:r>
          </a:p>
          <a:p>
            <a:pPr marL="685800" indent="-685800">
              <a:buFont typeface="Wingdings" panose="05000000000000000000" pitchFamily="2" charset="2"/>
              <a:buChar char="v"/>
            </a:pPr>
            <a:r>
              <a:rPr lang="en-GB" sz="5400" dirty="0"/>
              <a:t> 9 women were recommended remifentanil by an anaesthetist (2 antenatally; 4 of these 9 had a contraindication to regional anaesthesia (RA) )</a:t>
            </a:r>
          </a:p>
          <a:p>
            <a:pPr marL="685800" indent="-685800">
              <a:buFont typeface="Wingdings" panose="05000000000000000000" pitchFamily="2" charset="2"/>
              <a:buChar char="v"/>
            </a:pPr>
            <a:r>
              <a:rPr lang="en-GB" sz="5400" dirty="0"/>
              <a:t> 14 were recommended remifentanil by their labour suite midwife</a:t>
            </a:r>
          </a:p>
          <a:p>
            <a:pPr marL="685800" indent="-685800">
              <a:buFont typeface="Wingdings" panose="05000000000000000000" pitchFamily="2" charset="2"/>
              <a:buChar char="v"/>
            </a:pPr>
            <a:r>
              <a:rPr lang="en-GB" sz="5400" dirty="0"/>
              <a:t> No women reported learning about remifentanil PCA from their community midwife, from an NHS antenatal class, or from an obstetrician</a:t>
            </a:r>
            <a:r>
              <a:rPr lang="en-GB" sz="4800" dirty="0"/>
              <a:t>. </a:t>
            </a:r>
          </a:p>
        </p:txBody>
      </p:sp>
      <p:sp>
        <p:nvSpPr>
          <p:cNvPr id="12" name="TextBox 11">
            <a:extLst>
              <a:ext uri="{FF2B5EF4-FFF2-40B4-BE49-F238E27FC236}">
                <a16:creationId xmlns:a16="http://schemas.microsoft.com/office/drawing/2014/main" id="{CED7C40A-EB14-4939-9F90-5C2E4E644025}"/>
              </a:ext>
            </a:extLst>
          </p:cNvPr>
          <p:cNvSpPr txBox="1"/>
          <p:nvPr/>
        </p:nvSpPr>
        <p:spPr>
          <a:xfrm>
            <a:off x="1914887" y="20074060"/>
            <a:ext cx="41132964" cy="4286100"/>
          </a:xfrm>
          <a:prstGeom prst="rect">
            <a:avLst/>
          </a:prstGeom>
          <a:noFill/>
        </p:spPr>
        <p:txBody>
          <a:bodyPr wrap="square" rtlCol="0">
            <a:spAutoFit/>
          </a:bodyPr>
          <a:lstStyle/>
          <a:p>
            <a:r>
              <a:rPr lang="en-GB" sz="5400" b="1" dirty="0"/>
              <a:t>Discussion </a:t>
            </a:r>
          </a:p>
          <a:p>
            <a:r>
              <a:rPr lang="en-GB" sz="5400" dirty="0"/>
              <a:t>Remifentanil PCA satisfaction among labouring women is high and it is useful where RA is contraindicated.  Rapid metabolism means adverse effects are transient and neonatal sedation is avoided.[1] Anaesthetists must gain informed consent for epidural analgesia which should include discussion of </a:t>
            </a:r>
            <a:r>
              <a:rPr lang="en-GB" sz="5400" b="1" dirty="0"/>
              <a:t>alternatives</a:t>
            </a:r>
            <a:r>
              <a:rPr lang="en-GB" sz="5400" dirty="0"/>
              <a:t>, especially where complication profiles differ and risks include e.g. PDPH and neurological injury.[2] Labour suite midwives should discuss all pain relief options prior to IM analgesia as a contraindication to remifentanil PCA is IM opioid within 4 hours. </a:t>
            </a:r>
          </a:p>
        </p:txBody>
      </p:sp>
      <p:sp>
        <p:nvSpPr>
          <p:cNvPr id="14" name="TextBox 13">
            <a:extLst>
              <a:ext uri="{FF2B5EF4-FFF2-40B4-BE49-F238E27FC236}">
                <a16:creationId xmlns:a16="http://schemas.microsoft.com/office/drawing/2014/main" id="{C7B9C9C2-2312-4C75-BF25-881C04774880}"/>
              </a:ext>
            </a:extLst>
          </p:cNvPr>
          <p:cNvSpPr txBox="1"/>
          <p:nvPr/>
        </p:nvSpPr>
        <p:spPr>
          <a:xfrm>
            <a:off x="1870364" y="29936378"/>
            <a:ext cx="39068230" cy="2862322"/>
          </a:xfrm>
          <a:prstGeom prst="rect">
            <a:avLst/>
          </a:prstGeom>
          <a:noFill/>
        </p:spPr>
        <p:txBody>
          <a:bodyPr wrap="square" rtlCol="0">
            <a:spAutoFit/>
          </a:bodyPr>
          <a:lstStyle/>
          <a:p>
            <a:r>
              <a:rPr lang="en-GB" sz="3600" dirty="0"/>
              <a:t>References </a:t>
            </a:r>
          </a:p>
          <a:p>
            <a:pPr marL="914400" indent="-914400">
              <a:buAutoNum type="arabicPeriod"/>
            </a:pPr>
            <a:r>
              <a:rPr lang="en-GB" sz="3600" dirty="0"/>
              <a:t>Weibel S, </a:t>
            </a:r>
            <a:r>
              <a:rPr lang="en-GB" sz="3600" dirty="0" err="1"/>
              <a:t>Jelting</a:t>
            </a:r>
            <a:r>
              <a:rPr lang="en-GB" sz="3600" dirty="0"/>
              <a:t> Y, </a:t>
            </a:r>
            <a:r>
              <a:rPr lang="en-GB" sz="3600" dirty="0" err="1"/>
              <a:t>Afshari</a:t>
            </a:r>
            <a:r>
              <a:rPr lang="en-GB" sz="3600" dirty="0"/>
              <a:t> A, Pace NL, Eberhart LHJ, Jokinen J, </a:t>
            </a:r>
            <a:r>
              <a:rPr lang="en-GB" sz="3600" dirty="0" err="1"/>
              <a:t>Artmann</a:t>
            </a:r>
            <a:r>
              <a:rPr lang="en-GB" sz="3600" dirty="0"/>
              <a:t> T, </a:t>
            </a:r>
            <a:r>
              <a:rPr lang="en-GB" sz="3600" dirty="0" err="1"/>
              <a:t>Kranke</a:t>
            </a:r>
            <a:r>
              <a:rPr lang="en-GB" sz="3600" dirty="0"/>
              <a:t> P. Patient‐ controlled analgesia with remifentanil versus alternative parenteral methods for pain management in labour. Cochrane Database of Systematic Reviews. 2017; Issue 4 </a:t>
            </a:r>
          </a:p>
          <a:p>
            <a:pPr marL="914400" indent="-914400">
              <a:buAutoNum type="arabicPeriod"/>
            </a:pPr>
            <a:r>
              <a:rPr lang="en-GB" sz="3600" dirty="0"/>
              <a:t>2. Gordon-Williams R, Searle R. Best Practice in the Management of Epidural Analgesia in the Hospital Setting. The Faculty of Pain Medicine of the Royal College of Anaesthetists Best Practice Guideline. August 2020.</a:t>
            </a:r>
          </a:p>
        </p:txBody>
      </p:sp>
      <p:graphicFrame>
        <p:nvGraphicFramePr>
          <p:cNvPr id="20" name="Chart 19">
            <a:extLst>
              <a:ext uri="{FF2B5EF4-FFF2-40B4-BE49-F238E27FC236}">
                <a16:creationId xmlns:a16="http://schemas.microsoft.com/office/drawing/2014/main" id="{51159328-3AD9-4F5B-AD77-6F04878A843B}"/>
              </a:ext>
            </a:extLst>
          </p:cNvPr>
          <p:cNvGraphicFramePr/>
          <p:nvPr>
            <p:extLst>
              <p:ext uri="{D42A27DB-BD31-4B8C-83A1-F6EECF244321}">
                <p14:modId xmlns:p14="http://schemas.microsoft.com/office/powerpoint/2010/main" val="3143469081"/>
              </p:ext>
            </p:extLst>
          </p:nvPr>
        </p:nvGraphicFramePr>
        <p:xfrm>
          <a:off x="1914887" y="9468173"/>
          <a:ext cx="37615091" cy="535739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4EBF79E3-30BE-4B36-909C-6B79CAB88ECB}"/>
              </a:ext>
            </a:extLst>
          </p:cNvPr>
          <p:cNvSpPr txBox="1"/>
          <p:nvPr/>
        </p:nvSpPr>
        <p:spPr>
          <a:xfrm>
            <a:off x="3368135" y="9730823"/>
            <a:ext cx="7398327" cy="4832092"/>
          </a:xfrm>
          <a:prstGeom prst="rect">
            <a:avLst/>
          </a:prstGeom>
          <a:noFill/>
        </p:spPr>
        <p:txBody>
          <a:bodyPr wrap="square" rtlCol="0">
            <a:spAutoFit/>
          </a:bodyPr>
          <a:lstStyle/>
          <a:p>
            <a:r>
              <a:rPr lang="en-GB" sz="4400" dirty="0"/>
              <a:t>Midwife (14)</a:t>
            </a:r>
          </a:p>
          <a:p>
            <a:endParaRPr lang="en-GB" sz="4400" dirty="0"/>
          </a:p>
          <a:p>
            <a:r>
              <a:rPr lang="en-GB" sz="4400" dirty="0"/>
              <a:t>Anaesthetists (9)</a:t>
            </a:r>
          </a:p>
          <a:p>
            <a:endParaRPr lang="en-GB" sz="4400" dirty="0"/>
          </a:p>
          <a:p>
            <a:r>
              <a:rPr lang="en-GB" sz="4400" dirty="0"/>
              <a:t>Prior knowledge (5)</a:t>
            </a:r>
          </a:p>
          <a:p>
            <a:endParaRPr lang="en-GB" sz="4400" dirty="0"/>
          </a:p>
          <a:p>
            <a:r>
              <a:rPr lang="en-GB" sz="4400" dirty="0"/>
              <a:t>Obstetricians (0)</a:t>
            </a:r>
          </a:p>
        </p:txBody>
      </p:sp>
      <p:sp>
        <p:nvSpPr>
          <p:cNvPr id="23" name="TextBox 22">
            <a:extLst>
              <a:ext uri="{FF2B5EF4-FFF2-40B4-BE49-F238E27FC236}">
                <a16:creationId xmlns:a16="http://schemas.microsoft.com/office/drawing/2014/main" id="{82F1F1B6-7267-4EA4-9861-8EA7802A67F8}"/>
              </a:ext>
            </a:extLst>
          </p:cNvPr>
          <p:cNvSpPr txBox="1"/>
          <p:nvPr/>
        </p:nvSpPr>
        <p:spPr>
          <a:xfrm>
            <a:off x="21483430" y="24754205"/>
            <a:ext cx="21070624" cy="5078313"/>
          </a:xfrm>
          <a:prstGeom prst="rect">
            <a:avLst/>
          </a:prstGeom>
          <a:noFill/>
        </p:spPr>
        <p:txBody>
          <a:bodyPr wrap="square" rtlCol="0">
            <a:spAutoFit/>
          </a:bodyPr>
          <a:lstStyle/>
          <a:p>
            <a:r>
              <a:rPr lang="en-GB" sz="5400" dirty="0"/>
              <a:t>These results are reassuring, showing midwives are presenting the remifentanil option. Our ‘Anaesthetic Topics for Midwives’ course has improved midwife confidence in promoting and managing remifentanil PCA. There is scope to improve the information provided antenatally to help minimise inequalities in access to all analgesic options. Knowledge among obstetricians and community midwives could be investigated.</a:t>
            </a:r>
          </a:p>
        </p:txBody>
      </p:sp>
      <p:sp>
        <p:nvSpPr>
          <p:cNvPr id="24" name="TextBox 23">
            <a:extLst>
              <a:ext uri="{FF2B5EF4-FFF2-40B4-BE49-F238E27FC236}">
                <a16:creationId xmlns:a16="http://schemas.microsoft.com/office/drawing/2014/main" id="{88EA6352-D0A4-404A-8AA8-2B88FEABC712}"/>
              </a:ext>
            </a:extLst>
          </p:cNvPr>
          <p:cNvSpPr txBox="1"/>
          <p:nvPr/>
        </p:nvSpPr>
        <p:spPr>
          <a:xfrm>
            <a:off x="1870362" y="24979745"/>
            <a:ext cx="19119274" cy="3785652"/>
          </a:xfrm>
          <a:prstGeom prst="rect">
            <a:avLst/>
          </a:prstGeom>
          <a:noFill/>
        </p:spPr>
        <p:txBody>
          <a:bodyPr wrap="square" rtlCol="0">
            <a:spAutoFit/>
          </a:bodyPr>
          <a:lstStyle/>
          <a:p>
            <a:r>
              <a:rPr lang="en-GB" sz="6000" dirty="0"/>
              <a:t>Remifentanil case numbers rose from 1</a:t>
            </a:r>
            <a:r>
              <a:rPr lang="en-GB" sz="6000" baseline="30000" dirty="0"/>
              <a:t>st</a:t>
            </a:r>
            <a:r>
              <a:rPr lang="en-GB" sz="6000" dirty="0"/>
              <a:t>- 3rd quarter 2020:</a:t>
            </a:r>
          </a:p>
          <a:p>
            <a:pPr marL="1143000" indent="-1143000">
              <a:buFont typeface="Wingdings" panose="05000000000000000000" pitchFamily="2" charset="2"/>
              <a:buChar char="v"/>
            </a:pPr>
            <a:r>
              <a:rPr lang="en-GB" sz="6000" dirty="0"/>
              <a:t>January-March = 37</a:t>
            </a:r>
          </a:p>
          <a:p>
            <a:pPr marL="1143000" indent="-1143000">
              <a:buFont typeface="Wingdings" panose="05000000000000000000" pitchFamily="2" charset="2"/>
              <a:buChar char="v"/>
            </a:pPr>
            <a:r>
              <a:rPr lang="en-GB" sz="6000" dirty="0"/>
              <a:t>April-June = 49</a:t>
            </a:r>
          </a:p>
          <a:p>
            <a:pPr marL="1143000" indent="-1143000">
              <a:buFont typeface="Wingdings" panose="05000000000000000000" pitchFamily="2" charset="2"/>
              <a:buChar char="v"/>
            </a:pPr>
            <a:r>
              <a:rPr lang="en-GB" sz="6000" dirty="0"/>
              <a:t>July-September = 54</a:t>
            </a:r>
          </a:p>
        </p:txBody>
      </p:sp>
      <p:sp>
        <p:nvSpPr>
          <p:cNvPr id="25" name="TextBox 24">
            <a:extLst>
              <a:ext uri="{FF2B5EF4-FFF2-40B4-BE49-F238E27FC236}">
                <a16:creationId xmlns:a16="http://schemas.microsoft.com/office/drawing/2014/main" id="{191FFC80-F5D6-424D-A256-7CC6C0097FFC}"/>
              </a:ext>
            </a:extLst>
          </p:cNvPr>
          <p:cNvSpPr txBox="1"/>
          <p:nvPr/>
        </p:nvSpPr>
        <p:spPr>
          <a:xfrm>
            <a:off x="25270691" y="12270715"/>
            <a:ext cx="14214764" cy="830997"/>
          </a:xfrm>
          <a:prstGeom prst="rect">
            <a:avLst/>
          </a:prstGeom>
          <a:solidFill>
            <a:schemeClr val="bg1"/>
          </a:solidFill>
        </p:spPr>
        <p:txBody>
          <a:bodyPr wrap="square" rtlCol="0">
            <a:spAutoFit/>
          </a:bodyPr>
          <a:lstStyle/>
          <a:p>
            <a:r>
              <a:rPr lang="en-GB" sz="4800" dirty="0"/>
              <a:t>Figure 1. Number of women &amp; Source of knowledge </a:t>
            </a:r>
          </a:p>
        </p:txBody>
      </p:sp>
    </p:spTree>
    <p:extLst>
      <p:ext uri="{BB962C8B-B14F-4D97-AF65-F5344CB8AC3E}">
        <p14:creationId xmlns:p14="http://schemas.microsoft.com/office/powerpoint/2010/main" val="698537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78</TotalTime>
  <Words>526</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Garamond</vt:lpstr>
      <vt:lpstr>Gill Sans MT</vt:lpstr>
      <vt:lpstr>Wingdings</vt:lpstr>
      <vt:lpstr>SavonVTI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Hogan</dc:creator>
  <cp:lastModifiedBy>Nicola Hogan</cp:lastModifiedBy>
  <cp:revision>11</cp:revision>
  <dcterms:created xsi:type="dcterms:W3CDTF">2020-11-30T15:30:48Z</dcterms:created>
  <dcterms:modified xsi:type="dcterms:W3CDTF">2020-11-30T16:49:17Z</dcterms:modified>
</cp:coreProperties>
</file>