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FBE5D6"/>
    <a:srgbClr val="EDE1EA"/>
    <a:srgbClr val="FFFFAF"/>
    <a:srgbClr val="FF93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256" autoAdjust="0"/>
    <p:restoredTop sz="94660"/>
  </p:normalViewPr>
  <p:slideViewPr>
    <p:cSldViewPr snapToGrid="0">
      <p:cViewPr varScale="1">
        <p:scale>
          <a:sx n="114" d="100"/>
          <a:sy n="114" d="100"/>
        </p:scale>
        <p:origin x="121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C5DF2-3877-4334-AE61-60B248B146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49D233-0067-457B-BE31-7A6360E05E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B1BDF73-E450-4569-BB12-C58A65AE4A89}"/>
              </a:ext>
            </a:extLst>
          </p:cNvPr>
          <p:cNvSpPr>
            <a:spLocks noGrp="1"/>
          </p:cNvSpPr>
          <p:nvPr>
            <p:ph type="dt" sz="half" idx="10"/>
          </p:nvPr>
        </p:nvSpPr>
        <p:spPr/>
        <p:txBody>
          <a:bodyPr/>
          <a:lstStyle/>
          <a:p>
            <a:fld id="{32C51378-8278-4063-84FF-9DB4A95C98F0}" type="datetimeFigureOut">
              <a:rPr lang="en-GB" smtClean="0"/>
              <a:t>26/11/2020</a:t>
            </a:fld>
            <a:endParaRPr lang="en-GB"/>
          </a:p>
        </p:txBody>
      </p:sp>
      <p:sp>
        <p:nvSpPr>
          <p:cNvPr id="5" name="Footer Placeholder 4">
            <a:extLst>
              <a:ext uri="{FF2B5EF4-FFF2-40B4-BE49-F238E27FC236}">
                <a16:creationId xmlns:a16="http://schemas.microsoft.com/office/drawing/2014/main" id="{8DB3F976-50BD-4FCA-9FC0-8A3904834D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043EC-D1CE-4CBC-BB1B-6A3381F262AE}"/>
              </a:ext>
            </a:extLst>
          </p:cNvPr>
          <p:cNvSpPr>
            <a:spLocks noGrp="1"/>
          </p:cNvSpPr>
          <p:nvPr>
            <p:ph type="sldNum" sz="quarter" idx="12"/>
          </p:nvPr>
        </p:nvSpPr>
        <p:spPr/>
        <p:txBody>
          <a:bodyPr/>
          <a:lstStyle/>
          <a:p>
            <a:fld id="{EA7DB4AD-DB8E-459E-AE2E-B247B7A39AF6}" type="slidenum">
              <a:rPr lang="en-GB" smtClean="0"/>
              <a:t>‹#›</a:t>
            </a:fld>
            <a:endParaRPr lang="en-GB"/>
          </a:p>
        </p:txBody>
      </p:sp>
    </p:spTree>
    <p:extLst>
      <p:ext uri="{BB962C8B-B14F-4D97-AF65-F5344CB8AC3E}">
        <p14:creationId xmlns:p14="http://schemas.microsoft.com/office/powerpoint/2010/main" val="218394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CBEB-9E9C-4980-BE14-5345BEAD1ED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14BE04-277C-4FF4-8517-26B4B859E3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6916CC-0992-492D-A319-6550A826879A}"/>
              </a:ext>
            </a:extLst>
          </p:cNvPr>
          <p:cNvSpPr>
            <a:spLocks noGrp="1"/>
          </p:cNvSpPr>
          <p:nvPr>
            <p:ph type="dt" sz="half" idx="10"/>
          </p:nvPr>
        </p:nvSpPr>
        <p:spPr/>
        <p:txBody>
          <a:bodyPr/>
          <a:lstStyle/>
          <a:p>
            <a:fld id="{32C51378-8278-4063-84FF-9DB4A95C98F0}" type="datetimeFigureOut">
              <a:rPr lang="en-GB" smtClean="0"/>
              <a:t>26/11/2020</a:t>
            </a:fld>
            <a:endParaRPr lang="en-GB"/>
          </a:p>
        </p:txBody>
      </p:sp>
      <p:sp>
        <p:nvSpPr>
          <p:cNvPr id="5" name="Footer Placeholder 4">
            <a:extLst>
              <a:ext uri="{FF2B5EF4-FFF2-40B4-BE49-F238E27FC236}">
                <a16:creationId xmlns:a16="http://schemas.microsoft.com/office/drawing/2014/main" id="{77D9541C-C7E8-48E1-B7A3-953DE26B42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85139C-94BF-4E89-A12A-3A196629891F}"/>
              </a:ext>
            </a:extLst>
          </p:cNvPr>
          <p:cNvSpPr>
            <a:spLocks noGrp="1"/>
          </p:cNvSpPr>
          <p:nvPr>
            <p:ph type="sldNum" sz="quarter" idx="12"/>
          </p:nvPr>
        </p:nvSpPr>
        <p:spPr/>
        <p:txBody>
          <a:bodyPr/>
          <a:lstStyle/>
          <a:p>
            <a:fld id="{EA7DB4AD-DB8E-459E-AE2E-B247B7A39AF6}" type="slidenum">
              <a:rPr lang="en-GB" smtClean="0"/>
              <a:t>‹#›</a:t>
            </a:fld>
            <a:endParaRPr lang="en-GB"/>
          </a:p>
        </p:txBody>
      </p:sp>
    </p:spTree>
    <p:extLst>
      <p:ext uri="{BB962C8B-B14F-4D97-AF65-F5344CB8AC3E}">
        <p14:creationId xmlns:p14="http://schemas.microsoft.com/office/powerpoint/2010/main" val="3194634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B4D55D-10D5-4246-93C6-E515A1D870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6223C08-9980-4FEF-A49C-742F227073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A45F41-BF29-4F63-B9B1-2D3D4FA896E6}"/>
              </a:ext>
            </a:extLst>
          </p:cNvPr>
          <p:cNvSpPr>
            <a:spLocks noGrp="1"/>
          </p:cNvSpPr>
          <p:nvPr>
            <p:ph type="dt" sz="half" idx="10"/>
          </p:nvPr>
        </p:nvSpPr>
        <p:spPr/>
        <p:txBody>
          <a:bodyPr/>
          <a:lstStyle/>
          <a:p>
            <a:fld id="{32C51378-8278-4063-84FF-9DB4A95C98F0}" type="datetimeFigureOut">
              <a:rPr lang="en-GB" smtClean="0"/>
              <a:t>26/11/2020</a:t>
            </a:fld>
            <a:endParaRPr lang="en-GB"/>
          </a:p>
        </p:txBody>
      </p:sp>
      <p:sp>
        <p:nvSpPr>
          <p:cNvPr id="5" name="Footer Placeholder 4">
            <a:extLst>
              <a:ext uri="{FF2B5EF4-FFF2-40B4-BE49-F238E27FC236}">
                <a16:creationId xmlns:a16="http://schemas.microsoft.com/office/drawing/2014/main" id="{EFC17D91-1A76-46B6-925F-2F6A56E8F5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4B1EC2-5D0C-44B6-ADF4-5721FCE25C9B}"/>
              </a:ext>
            </a:extLst>
          </p:cNvPr>
          <p:cNvSpPr>
            <a:spLocks noGrp="1"/>
          </p:cNvSpPr>
          <p:nvPr>
            <p:ph type="sldNum" sz="quarter" idx="12"/>
          </p:nvPr>
        </p:nvSpPr>
        <p:spPr/>
        <p:txBody>
          <a:bodyPr/>
          <a:lstStyle/>
          <a:p>
            <a:fld id="{EA7DB4AD-DB8E-459E-AE2E-B247B7A39AF6}" type="slidenum">
              <a:rPr lang="en-GB" smtClean="0"/>
              <a:t>‹#›</a:t>
            </a:fld>
            <a:endParaRPr lang="en-GB"/>
          </a:p>
        </p:txBody>
      </p:sp>
    </p:spTree>
    <p:extLst>
      <p:ext uri="{BB962C8B-B14F-4D97-AF65-F5344CB8AC3E}">
        <p14:creationId xmlns:p14="http://schemas.microsoft.com/office/powerpoint/2010/main" val="418448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0C2D3-CD89-484C-9257-AE45421884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404D5D-0EDF-439D-8F07-6261472B0A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A5268A-AA6D-4CFE-B8A6-492B3B242913}"/>
              </a:ext>
            </a:extLst>
          </p:cNvPr>
          <p:cNvSpPr>
            <a:spLocks noGrp="1"/>
          </p:cNvSpPr>
          <p:nvPr>
            <p:ph type="dt" sz="half" idx="10"/>
          </p:nvPr>
        </p:nvSpPr>
        <p:spPr/>
        <p:txBody>
          <a:bodyPr/>
          <a:lstStyle/>
          <a:p>
            <a:fld id="{32C51378-8278-4063-84FF-9DB4A95C98F0}" type="datetimeFigureOut">
              <a:rPr lang="en-GB" smtClean="0"/>
              <a:t>26/11/2020</a:t>
            </a:fld>
            <a:endParaRPr lang="en-GB"/>
          </a:p>
        </p:txBody>
      </p:sp>
      <p:sp>
        <p:nvSpPr>
          <p:cNvPr id="5" name="Footer Placeholder 4">
            <a:extLst>
              <a:ext uri="{FF2B5EF4-FFF2-40B4-BE49-F238E27FC236}">
                <a16:creationId xmlns:a16="http://schemas.microsoft.com/office/drawing/2014/main" id="{AF3523D0-AF73-4E9F-99B0-E8917F34AD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018B1E-90D4-4C32-A14C-8663E12B21C3}"/>
              </a:ext>
            </a:extLst>
          </p:cNvPr>
          <p:cNvSpPr>
            <a:spLocks noGrp="1"/>
          </p:cNvSpPr>
          <p:nvPr>
            <p:ph type="sldNum" sz="quarter" idx="12"/>
          </p:nvPr>
        </p:nvSpPr>
        <p:spPr/>
        <p:txBody>
          <a:bodyPr/>
          <a:lstStyle/>
          <a:p>
            <a:fld id="{EA7DB4AD-DB8E-459E-AE2E-B247B7A39AF6}" type="slidenum">
              <a:rPr lang="en-GB" smtClean="0"/>
              <a:t>‹#›</a:t>
            </a:fld>
            <a:endParaRPr lang="en-GB"/>
          </a:p>
        </p:txBody>
      </p:sp>
    </p:spTree>
    <p:extLst>
      <p:ext uri="{BB962C8B-B14F-4D97-AF65-F5344CB8AC3E}">
        <p14:creationId xmlns:p14="http://schemas.microsoft.com/office/powerpoint/2010/main" val="3133902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1182E-5395-4990-8C93-8B2BA3C702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AF20578-F021-47FC-9B84-9D681CC938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0C174D-81EA-4190-B598-55F537588F2B}"/>
              </a:ext>
            </a:extLst>
          </p:cNvPr>
          <p:cNvSpPr>
            <a:spLocks noGrp="1"/>
          </p:cNvSpPr>
          <p:nvPr>
            <p:ph type="dt" sz="half" idx="10"/>
          </p:nvPr>
        </p:nvSpPr>
        <p:spPr/>
        <p:txBody>
          <a:bodyPr/>
          <a:lstStyle/>
          <a:p>
            <a:fld id="{32C51378-8278-4063-84FF-9DB4A95C98F0}" type="datetimeFigureOut">
              <a:rPr lang="en-GB" smtClean="0"/>
              <a:t>26/11/2020</a:t>
            </a:fld>
            <a:endParaRPr lang="en-GB"/>
          </a:p>
        </p:txBody>
      </p:sp>
      <p:sp>
        <p:nvSpPr>
          <p:cNvPr id="5" name="Footer Placeholder 4">
            <a:extLst>
              <a:ext uri="{FF2B5EF4-FFF2-40B4-BE49-F238E27FC236}">
                <a16:creationId xmlns:a16="http://schemas.microsoft.com/office/drawing/2014/main" id="{7BDA16D4-273C-44DA-B8B2-880F01308B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F55734-D72F-46DE-94D8-ADFC7D38083B}"/>
              </a:ext>
            </a:extLst>
          </p:cNvPr>
          <p:cNvSpPr>
            <a:spLocks noGrp="1"/>
          </p:cNvSpPr>
          <p:nvPr>
            <p:ph type="sldNum" sz="quarter" idx="12"/>
          </p:nvPr>
        </p:nvSpPr>
        <p:spPr/>
        <p:txBody>
          <a:bodyPr/>
          <a:lstStyle/>
          <a:p>
            <a:fld id="{EA7DB4AD-DB8E-459E-AE2E-B247B7A39AF6}" type="slidenum">
              <a:rPr lang="en-GB" smtClean="0"/>
              <a:t>‹#›</a:t>
            </a:fld>
            <a:endParaRPr lang="en-GB"/>
          </a:p>
        </p:txBody>
      </p:sp>
    </p:spTree>
    <p:extLst>
      <p:ext uri="{BB962C8B-B14F-4D97-AF65-F5344CB8AC3E}">
        <p14:creationId xmlns:p14="http://schemas.microsoft.com/office/powerpoint/2010/main" val="2220440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48A72-5CBE-4550-BD77-60F8991755F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085222-4080-46C1-B0AD-7716B70B6C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190382-FBA5-4411-83EA-7366B8FF75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F5B851-E031-484C-ACB4-87D606AB6466}"/>
              </a:ext>
            </a:extLst>
          </p:cNvPr>
          <p:cNvSpPr>
            <a:spLocks noGrp="1"/>
          </p:cNvSpPr>
          <p:nvPr>
            <p:ph type="dt" sz="half" idx="10"/>
          </p:nvPr>
        </p:nvSpPr>
        <p:spPr/>
        <p:txBody>
          <a:bodyPr/>
          <a:lstStyle/>
          <a:p>
            <a:fld id="{32C51378-8278-4063-84FF-9DB4A95C98F0}" type="datetimeFigureOut">
              <a:rPr lang="en-GB" smtClean="0"/>
              <a:t>26/11/2020</a:t>
            </a:fld>
            <a:endParaRPr lang="en-GB"/>
          </a:p>
        </p:txBody>
      </p:sp>
      <p:sp>
        <p:nvSpPr>
          <p:cNvPr id="6" name="Footer Placeholder 5">
            <a:extLst>
              <a:ext uri="{FF2B5EF4-FFF2-40B4-BE49-F238E27FC236}">
                <a16:creationId xmlns:a16="http://schemas.microsoft.com/office/drawing/2014/main" id="{3D998E4C-783F-4A92-9012-6E2A82DE64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610366-1CE0-4949-8668-50009161BB42}"/>
              </a:ext>
            </a:extLst>
          </p:cNvPr>
          <p:cNvSpPr>
            <a:spLocks noGrp="1"/>
          </p:cNvSpPr>
          <p:nvPr>
            <p:ph type="sldNum" sz="quarter" idx="12"/>
          </p:nvPr>
        </p:nvSpPr>
        <p:spPr/>
        <p:txBody>
          <a:bodyPr/>
          <a:lstStyle/>
          <a:p>
            <a:fld id="{EA7DB4AD-DB8E-459E-AE2E-B247B7A39AF6}" type="slidenum">
              <a:rPr lang="en-GB" smtClean="0"/>
              <a:t>‹#›</a:t>
            </a:fld>
            <a:endParaRPr lang="en-GB"/>
          </a:p>
        </p:txBody>
      </p:sp>
    </p:spTree>
    <p:extLst>
      <p:ext uri="{BB962C8B-B14F-4D97-AF65-F5344CB8AC3E}">
        <p14:creationId xmlns:p14="http://schemas.microsoft.com/office/powerpoint/2010/main" val="3527805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D224E-BD21-43AB-9927-797A9826CB7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3A690A-DDD6-4315-81CB-2A3F617E02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9B28B-A9CA-411C-A9F1-3D9294A57C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3C90485-EC16-459B-9FF4-5BC994770E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7E1D48-36AF-4C80-8D39-A296EF4579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32579D9-F47A-45B4-9126-0ECC35C30222}"/>
              </a:ext>
            </a:extLst>
          </p:cNvPr>
          <p:cNvSpPr>
            <a:spLocks noGrp="1"/>
          </p:cNvSpPr>
          <p:nvPr>
            <p:ph type="dt" sz="half" idx="10"/>
          </p:nvPr>
        </p:nvSpPr>
        <p:spPr/>
        <p:txBody>
          <a:bodyPr/>
          <a:lstStyle/>
          <a:p>
            <a:fld id="{32C51378-8278-4063-84FF-9DB4A95C98F0}" type="datetimeFigureOut">
              <a:rPr lang="en-GB" smtClean="0"/>
              <a:t>26/11/2020</a:t>
            </a:fld>
            <a:endParaRPr lang="en-GB"/>
          </a:p>
        </p:txBody>
      </p:sp>
      <p:sp>
        <p:nvSpPr>
          <p:cNvPr id="8" name="Footer Placeholder 7">
            <a:extLst>
              <a:ext uri="{FF2B5EF4-FFF2-40B4-BE49-F238E27FC236}">
                <a16:creationId xmlns:a16="http://schemas.microsoft.com/office/drawing/2014/main" id="{7FD4BF8E-562F-4E4A-923F-D6BAC8C2CDE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3DA3ED-27A0-499D-98F6-EEBACC034F23}"/>
              </a:ext>
            </a:extLst>
          </p:cNvPr>
          <p:cNvSpPr>
            <a:spLocks noGrp="1"/>
          </p:cNvSpPr>
          <p:nvPr>
            <p:ph type="sldNum" sz="quarter" idx="12"/>
          </p:nvPr>
        </p:nvSpPr>
        <p:spPr/>
        <p:txBody>
          <a:bodyPr/>
          <a:lstStyle/>
          <a:p>
            <a:fld id="{EA7DB4AD-DB8E-459E-AE2E-B247B7A39AF6}" type="slidenum">
              <a:rPr lang="en-GB" smtClean="0"/>
              <a:t>‹#›</a:t>
            </a:fld>
            <a:endParaRPr lang="en-GB"/>
          </a:p>
        </p:txBody>
      </p:sp>
    </p:spTree>
    <p:extLst>
      <p:ext uri="{BB962C8B-B14F-4D97-AF65-F5344CB8AC3E}">
        <p14:creationId xmlns:p14="http://schemas.microsoft.com/office/powerpoint/2010/main" val="202426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6B990-6E9D-4837-B721-07554AF9C87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AE183E2-2139-488E-8109-0256ABC5C462}"/>
              </a:ext>
            </a:extLst>
          </p:cNvPr>
          <p:cNvSpPr>
            <a:spLocks noGrp="1"/>
          </p:cNvSpPr>
          <p:nvPr>
            <p:ph type="dt" sz="half" idx="10"/>
          </p:nvPr>
        </p:nvSpPr>
        <p:spPr/>
        <p:txBody>
          <a:bodyPr/>
          <a:lstStyle/>
          <a:p>
            <a:fld id="{32C51378-8278-4063-84FF-9DB4A95C98F0}" type="datetimeFigureOut">
              <a:rPr lang="en-GB" smtClean="0"/>
              <a:t>26/11/2020</a:t>
            </a:fld>
            <a:endParaRPr lang="en-GB"/>
          </a:p>
        </p:txBody>
      </p:sp>
      <p:sp>
        <p:nvSpPr>
          <p:cNvPr id="4" name="Footer Placeholder 3">
            <a:extLst>
              <a:ext uri="{FF2B5EF4-FFF2-40B4-BE49-F238E27FC236}">
                <a16:creationId xmlns:a16="http://schemas.microsoft.com/office/drawing/2014/main" id="{7E16A4A9-714D-41BB-B545-10BB0B2222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30F85E-CA73-405C-8386-E2163DBCEDD7}"/>
              </a:ext>
            </a:extLst>
          </p:cNvPr>
          <p:cNvSpPr>
            <a:spLocks noGrp="1"/>
          </p:cNvSpPr>
          <p:nvPr>
            <p:ph type="sldNum" sz="quarter" idx="12"/>
          </p:nvPr>
        </p:nvSpPr>
        <p:spPr/>
        <p:txBody>
          <a:bodyPr/>
          <a:lstStyle/>
          <a:p>
            <a:fld id="{EA7DB4AD-DB8E-459E-AE2E-B247B7A39AF6}" type="slidenum">
              <a:rPr lang="en-GB" smtClean="0"/>
              <a:t>‹#›</a:t>
            </a:fld>
            <a:endParaRPr lang="en-GB"/>
          </a:p>
        </p:txBody>
      </p:sp>
    </p:spTree>
    <p:extLst>
      <p:ext uri="{BB962C8B-B14F-4D97-AF65-F5344CB8AC3E}">
        <p14:creationId xmlns:p14="http://schemas.microsoft.com/office/powerpoint/2010/main" val="44336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BACED9-E1BC-46E3-BF70-3CFF9B946189}"/>
              </a:ext>
            </a:extLst>
          </p:cNvPr>
          <p:cNvSpPr>
            <a:spLocks noGrp="1"/>
          </p:cNvSpPr>
          <p:nvPr>
            <p:ph type="dt" sz="half" idx="10"/>
          </p:nvPr>
        </p:nvSpPr>
        <p:spPr/>
        <p:txBody>
          <a:bodyPr/>
          <a:lstStyle/>
          <a:p>
            <a:fld id="{32C51378-8278-4063-84FF-9DB4A95C98F0}" type="datetimeFigureOut">
              <a:rPr lang="en-GB" smtClean="0"/>
              <a:t>26/11/2020</a:t>
            </a:fld>
            <a:endParaRPr lang="en-GB"/>
          </a:p>
        </p:txBody>
      </p:sp>
      <p:sp>
        <p:nvSpPr>
          <p:cNvPr id="3" name="Footer Placeholder 2">
            <a:extLst>
              <a:ext uri="{FF2B5EF4-FFF2-40B4-BE49-F238E27FC236}">
                <a16:creationId xmlns:a16="http://schemas.microsoft.com/office/drawing/2014/main" id="{B295FE7A-E94B-4308-80BC-0418F2D5755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3C9CF4-F779-4733-93E7-E283B3CEB5D4}"/>
              </a:ext>
            </a:extLst>
          </p:cNvPr>
          <p:cNvSpPr>
            <a:spLocks noGrp="1"/>
          </p:cNvSpPr>
          <p:nvPr>
            <p:ph type="sldNum" sz="quarter" idx="12"/>
          </p:nvPr>
        </p:nvSpPr>
        <p:spPr/>
        <p:txBody>
          <a:bodyPr/>
          <a:lstStyle/>
          <a:p>
            <a:fld id="{EA7DB4AD-DB8E-459E-AE2E-B247B7A39AF6}" type="slidenum">
              <a:rPr lang="en-GB" smtClean="0"/>
              <a:t>‹#›</a:t>
            </a:fld>
            <a:endParaRPr lang="en-GB"/>
          </a:p>
        </p:txBody>
      </p:sp>
    </p:spTree>
    <p:extLst>
      <p:ext uri="{BB962C8B-B14F-4D97-AF65-F5344CB8AC3E}">
        <p14:creationId xmlns:p14="http://schemas.microsoft.com/office/powerpoint/2010/main" val="241374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903FD-5D74-478C-8E5C-8FA0795F7A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89A47DD-F51F-4AE7-B608-DF2DE7D916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3FF2CD-E301-4B26-BE43-12D4D0E363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8335D8-F4D2-4CE6-8C01-1AF778452245}"/>
              </a:ext>
            </a:extLst>
          </p:cNvPr>
          <p:cNvSpPr>
            <a:spLocks noGrp="1"/>
          </p:cNvSpPr>
          <p:nvPr>
            <p:ph type="dt" sz="half" idx="10"/>
          </p:nvPr>
        </p:nvSpPr>
        <p:spPr/>
        <p:txBody>
          <a:bodyPr/>
          <a:lstStyle/>
          <a:p>
            <a:fld id="{32C51378-8278-4063-84FF-9DB4A95C98F0}" type="datetimeFigureOut">
              <a:rPr lang="en-GB" smtClean="0"/>
              <a:t>26/11/2020</a:t>
            </a:fld>
            <a:endParaRPr lang="en-GB"/>
          </a:p>
        </p:txBody>
      </p:sp>
      <p:sp>
        <p:nvSpPr>
          <p:cNvPr id="6" name="Footer Placeholder 5">
            <a:extLst>
              <a:ext uri="{FF2B5EF4-FFF2-40B4-BE49-F238E27FC236}">
                <a16:creationId xmlns:a16="http://schemas.microsoft.com/office/drawing/2014/main" id="{49F432E2-2EC3-4196-9468-2652D318AF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AE5330-9B46-449B-8A6B-91B498611A78}"/>
              </a:ext>
            </a:extLst>
          </p:cNvPr>
          <p:cNvSpPr>
            <a:spLocks noGrp="1"/>
          </p:cNvSpPr>
          <p:nvPr>
            <p:ph type="sldNum" sz="quarter" idx="12"/>
          </p:nvPr>
        </p:nvSpPr>
        <p:spPr/>
        <p:txBody>
          <a:bodyPr/>
          <a:lstStyle/>
          <a:p>
            <a:fld id="{EA7DB4AD-DB8E-459E-AE2E-B247B7A39AF6}" type="slidenum">
              <a:rPr lang="en-GB" smtClean="0"/>
              <a:t>‹#›</a:t>
            </a:fld>
            <a:endParaRPr lang="en-GB"/>
          </a:p>
        </p:txBody>
      </p:sp>
    </p:spTree>
    <p:extLst>
      <p:ext uri="{BB962C8B-B14F-4D97-AF65-F5344CB8AC3E}">
        <p14:creationId xmlns:p14="http://schemas.microsoft.com/office/powerpoint/2010/main" val="3601012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75382-B69E-439C-9F3D-B41060D954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1DA6CEC-E14B-4150-8300-D368A80CDE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CAAA7D-4173-4402-8FEC-CE39975E72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67F8E2-F49D-4BCB-AD0A-578B5CDFBA3A}"/>
              </a:ext>
            </a:extLst>
          </p:cNvPr>
          <p:cNvSpPr>
            <a:spLocks noGrp="1"/>
          </p:cNvSpPr>
          <p:nvPr>
            <p:ph type="dt" sz="half" idx="10"/>
          </p:nvPr>
        </p:nvSpPr>
        <p:spPr/>
        <p:txBody>
          <a:bodyPr/>
          <a:lstStyle/>
          <a:p>
            <a:fld id="{32C51378-8278-4063-84FF-9DB4A95C98F0}" type="datetimeFigureOut">
              <a:rPr lang="en-GB" smtClean="0"/>
              <a:t>26/11/2020</a:t>
            </a:fld>
            <a:endParaRPr lang="en-GB"/>
          </a:p>
        </p:txBody>
      </p:sp>
      <p:sp>
        <p:nvSpPr>
          <p:cNvPr id="6" name="Footer Placeholder 5">
            <a:extLst>
              <a:ext uri="{FF2B5EF4-FFF2-40B4-BE49-F238E27FC236}">
                <a16:creationId xmlns:a16="http://schemas.microsoft.com/office/drawing/2014/main" id="{EA9C7F7F-CB9A-4C72-A82C-DCD47D105A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02F549-FFB3-48D5-83F0-C95EABFD05B4}"/>
              </a:ext>
            </a:extLst>
          </p:cNvPr>
          <p:cNvSpPr>
            <a:spLocks noGrp="1"/>
          </p:cNvSpPr>
          <p:nvPr>
            <p:ph type="sldNum" sz="quarter" idx="12"/>
          </p:nvPr>
        </p:nvSpPr>
        <p:spPr/>
        <p:txBody>
          <a:bodyPr/>
          <a:lstStyle/>
          <a:p>
            <a:fld id="{EA7DB4AD-DB8E-459E-AE2E-B247B7A39AF6}" type="slidenum">
              <a:rPr lang="en-GB" smtClean="0"/>
              <a:t>‹#›</a:t>
            </a:fld>
            <a:endParaRPr lang="en-GB"/>
          </a:p>
        </p:txBody>
      </p:sp>
    </p:spTree>
    <p:extLst>
      <p:ext uri="{BB962C8B-B14F-4D97-AF65-F5344CB8AC3E}">
        <p14:creationId xmlns:p14="http://schemas.microsoft.com/office/powerpoint/2010/main" val="1791309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C90829-8296-4003-8F70-EC48B4F064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C4F975-F03E-4E84-BC11-7A35FCF0A7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E024E1-FBAE-4F92-9BAB-AFA8A1E4BA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C51378-8278-4063-84FF-9DB4A95C98F0}" type="datetimeFigureOut">
              <a:rPr lang="en-GB" smtClean="0"/>
              <a:t>26/11/2020</a:t>
            </a:fld>
            <a:endParaRPr lang="en-GB"/>
          </a:p>
        </p:txBody>
      </p:sp>
      <p:sp>
        <p:nvSpPr>
          <p:cNvPr id="5" name="Footer Placeholder 4">
            <a:extLst>
              <a:ext uri="{FF2B5EF4-FFF2-40B4-BE49-F238E27FC236}">
                <a16:creationId xmlns:a16="http://schemas.microsoft.com/office/drawing/2014/main" id="{5A97E1EB-726D-407D-8C21-12AF2E2CA4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C500B40-8ED0-47E3-8A7D-7765BF98D9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DB4AD-DB8E-459E-AE2E-B247B7A39AF6}" type="slidenum">
              <a:rPr lang="en-GB" smtClean="0"/>
              <a:t>‹#›</a:t>
            </a:fld>
            <a:endParaRPr lang="en-GB"/>
          </a:p>
        </p:txBody>
      </p:sp>
    </p:spTree>
    <p:extLst>
      <p:ext uri="{BB962C8B-B14F-4D97-AF65-F5344CB8AC3E}">
        <p14:creationId xmlns:p14="http://schemas.microsoft.com/office/powerpoint/2010/main" val="1933434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21B855-E5D2-45E8-AC4A-B6BFFF861EAA}"/>
              </a:ext>
            </a:extLst>
          </p:cNvPr>
          <p:cNvSpPr/>
          <p:nvPr/>
        </p:nvSpPr>
        <p:spPr>
          <a:xfrm>
            <a:off x="0" y="0"/>
            <a:ext cx="12191999" cy="6857999"/>
          </a:xfrm>
          <a:prstGeom prst="rect">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A close up of a logo&#10;&#10;Description automatically generated">
            <a:extLst>
              <a:ext uri="{FF2B5EF4-FFF2-40B4-BE49-F238E27FC236}">
                <a16:creationId xmlns:a16="http://schemas.microsoft.com/office/drawing/2014/main" id="{556EB5C1-ECCB-4DEA-8B47-358C02C04370}"/>
              </a:ext>
            </a:extLst>
          </p:cNvPr>
          <p:cNvPicPr>
            <a:picLocks noChangeAspect="1"/>
          </p:cNvPicPr>
          <p:nvPr/>
        </p:nvPicPr>
        <p:blipFill>
          <a:blip r:embed="rId2"/>
          <a:stretch>
            <a:fillRect/>
          </a:stretch>
        </p:blipFill>
        <p:spPr>
          <a:xfrm>
            <a:off x="10426951" y="74136"/>
            <a:ext cx="1630824" cy="789930"/>
          </a:xfrm>
          <a:prstGeom prst="rect">
            <a:avLst/>
          </a:prstGeom>
        </p:spPr>
      </p:pic>
      <p:pic>
        <p:nvPicPr>
          <p:cNvPr id="6" name="Picture 5" descr="A close up of a logo&#10;&#10;Description automatically generated">
            <a:extLst>
              <a:ext uri="{FF2B5EF4-FFF2-40B4-BE49-F238E27FC236}">
                <a16:creationId xmlns:a16="http://schemas.microsoft.com/office/drawing/2014/main" id="{31C25A14-2D03-4FC9-8678-0C0EF7BF109B}"/>
              </a:ext>
            </a:extLst>
          </p:cNvPr>
          <p:cNvPicPr>
            <a:picLocks noChangeAspect="1"/>
          </p:cNvPicPr>
          <p:nvPr/>
        </p:nvPicPr>
        <p:blipFill>
          <a:blip r:embed="rId2"/>
          <a:stretch>
            <a:fillRect/>
          </a:stretch>
        </p:blipFill>
        <p:spPr>
          <a:xfrm>
            <a:off x="125835" y="74136"/>
            <a:ext cx="1630824" cy="789930"/>
          </a:xfrm>
          <a:prstGeom prst="rect">
            <a:avLst/>
          </a:prstGeom>
        </p:spPr>
      </p:pic>
      <p:sp>
        <p:nvSpPr>
          <p:cNvPr id="7" name="TextBox 6">
            <a:extLst>
              <a:ext uri="{FF2B5EF4-FFF2-40B4-BE49-F238E27FC236}">
                <a16:creationId xmlns:a16="http://schemas.microsoft.com/office/drawing/2014/main" id="{0A20B59A-1741-44B0-8FD1-1AB7513F3B77}"/>
              </a:ext>
            </a:extLst>
          </p:cNvPr>
          <p:cNvSpPr txBox="1"/>
          <p:nvPr/>
        </p:nvSpPr>
        <p:spPr>
          <a:xfrm>
            <a:off x="2013358" y="74136"/>
            <a:ext cx="8156894" cy="830997"/>
          </a:xfrm>
          <a:prstGeom prst="rect">
            <a:avLst/>
          </a:prstGeom>
          <a:solidFill>
            <a:schemeClr val="bg1"/>
          </a:solidFill>
          <a:ln>
            <a:solidFill>
              <a:schemeClr val="tx1"/>
            </a:solidFill>
          </a:ln>
        </p:spPr>
        <p:txBody>
          <a:bodyPr wrap="square" rtlCol="0">
            <a:spAutoFit/>
          </a:bodyPr>
          <a:lstStyle/>
          <a:p>
            <a:pPr algn="ctr"/>
            <a:r>
              <a:rPr lang="en-US" sz="2400" dirty="0">
                <a:effectLst>
                  <a:outerShdw blurRad="38100" dist="38100" dir="2700000" algn="tl">
                    <a:srgbClr val="000000">
                      <a:alpha val="43137"/>
                    </a:srgbClr>
                  </a:outerShdw>
                </a:effectLst>
              </a:rPr>
              <a:t>Characteristics of Obstetric Patients with Positive SARS-CoV-2 Sample within NHS Greater Glasgow and Clyde</a:t>
            </a:r>
            <a:endParaRPr lang="en-GB" sz="2400" dirty="0">
              <a:effectLst>
                <a:outerShdw blurRad="38100" dist="38100" dir="2700000" algn="tl">
                  <a:srgbClr val="000000">
                    <a:alpha val="43137"/>
                  </a:srgbClr>
                </a:outerShdw>
              </a:effectLst>
            </a:endParaRPr>
          </a:p>
        </p:txBody>
      </p:sp>
      <p:sp>
        <p:nvSpPr>
          <p:cNvPr id="9" name="TextBox 8">
            <a:extLst>
              <a:ext uri="{FF2B5EF4-FFF2-40B4-BE49-F238E27FC236}">
                <a16:creationId xmlns:a16="http://schemas.microsoft.com/office/drawing/2014/main" id="{B1EC7E21-E579-4EA5-9FF4-81CD09E160AD}"/>
              </a:ext>
            </a:extLst>
          </p:cNvPr>
          <p:cNvSpPr txBox="1"/>
          <p:nvPr/>
        </p:nvSpPr>
        <p:spPr>
          <a:xfrm>
            <a:off x="125835" y="1395423"/>
            <a:ext cx="3261601" cy="1954381"/>
          </a:xfrm>
          <a:prstGeom prst="rect">
            <a:avLst/>
          </a:prstGeom>
          <a:solidFill>
            <a:schemeClr val="bg1"/>
          </a:solidFill>
          <a:ln>
            <a:solidFill>
              <a:schemeClr val="tx1"/>
            </a:solidFill>
          </a:ln>
        </p:spPr>
        <p:txBody>
          <a:bodyPr wrap="square" rtlCol="0">
            <a:spAutoFit/>
          </a:bodyPr>
          <a:lstStyle/>
          <a:p>
            <a:r>
              <a:rPr lang="en-GB" sz="1100" b="1" u="sng" dirty="0"/>
              <a:t>Introduction</a:t>
            </a:r>
          </a:p>
          <a:p>
            <a:r>
              <a:rPr lang="en-US" sz="1000" dirty="0"/>
              <a:t>The UK Obstetric Surveillance System (UKOSS) report on pregnant women admitted with COVID-19 between March and April 2020 demonstrated an estimated </a:t>
            </a:r>
            <a:r>
              <a:rPr lang="en-GB" sz="1000" dirty="0"/>
              <a:t>hospitalisation</a:t>
            </a:r>
            <a:r>
              <a:rPr lang="en-US" sz="1000" dirty="0"/>
              <a:t> rate with SARS-CoV-2 amongst pregnant patients of 4.9 per 1000 maternities, with risk factors for admission including black or minority ethnicity background, maternal age &gt;35, raised BMI </a:t>
            </a:r>
            <a:r>
              <a:rPr lang="en-US" sz="1000"/>
              <a:t>and pre-existing comorbidities.</a:t>
            </a:r>
            <a:r>
              <a:rPr lang="en-US" sz="1000" baseline="30000"/>
              <a:t>1</a:t>
            </a:r>
            <a:r>
              <a:rPr lang="en-US" sz="1000"/>
              <a:t> </a:t>
            </a:r>
            <a:r>
              <a:rPr lang="en-US" sz="1000" dirty="0"/>
              <a:t>We aimed to assess the local demographics and outcomes of pregnant and recently pregnant women with COVID-19 infection within NHS Greater Glasgow and Clyde (NHS GGC) and to compare this with the national data published by UKOSS. </a:t>
            </a:r>
            <a:endParaRPr lang="en-GB" sz="1000" dirty="0"/>
          </a:p>
        </p:txBody>
      </p:sp>
      <p:sp>
        <p:nvSpPr>
          <p:cNvPr id="10" name="TextBox 9">
            <a:extLst>
              <a:ext uri="{FF2B5EF4-FFF2-40B4-BE49-F238E27FC236}">
                <a16:creationId xmlns:a16="http://schemas.microsoft.com/office/drawing/2014/main" id="{BFB70FE8-D9C4-4D17-B89F-A2804C9F8D16}"/>
              </a:ext>
            </a:extLst>
          </p:cNvPr>
          <p:cNvSpPr txBox="1"/>
          <p:nvPr/>
        </p:nvSpPr>
        <p:spPr>
          <a:xfrm>
            <a:off x="125834" y="3502214"/>
            <a:ext cx="3261602" cy="2816156"/>
          </a:xfrm>
          <a:prstGeom prst="rect">
            <a:avLst/>
          </a:prstGeom>
          <a:solidFill>
            <a:schemeClr val="bg1"/>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sng" strike="noStrike" kern="1200" cap="none" spc="0" normalizeH="0" baseline="0" noProof="0" dirty="0">
                <a:ln>
                  <a:noFill/>
                </a:ln>
                <a:solidFill>
                  <a:prstClr val="black"/>
                </a:solidFill>
                <a:effectLst/>
                <a:uLnTx/>
                <a:uFillTx/>
                <a:latin typeface="Calibri" panose="020F0502020204030204"/>
                <a:ea typeface="+mn-ea"/>
                <a:cs typeface="+mn-cs"/>
              </a:rPr>
              <a:t>Methods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prstClr val="black"/>
                </a:solidFill>
                <a:latin typeface="Calibri" panose="020F0502020204030204"/>
              </a:rPr>
              <a:t>All female patients of child-bearing age diagnosed as having SARS-CoV-2 using PCR testing during the period 16th March – 3rd June 2020 were retrospectively identified </a:t>
            </a:r>
            <a:r>
              <a:rPr kumimoji="0" lang="en-US" sz="1000" b="0" i="0" u="none" strike="noStrike" kern="1200" cap="none" spc="0" normalizeH="0" baseline="0" noProof="0" dirty="0">
                <a:ln>
                  <a:noFill/>
                </a:ln>
                <a:solidFill>
                  <a:prstClr val="black"/>
                </a:solidFill>
                <a:effectLst/>
                <a:uLnTx/>
                <a:uFillTx/>
                <a:latin typeface="Calibri" panose="020F0502020204030204"/>
              </a:rPr>
              <a:t>by the NHS GGC Infection Prevention and Control team. Caldicott Guardian approval was obtained and requirement for formal ethical</a:t>
            </a:r>
            <a:r>
              <a:rPr kumimoji="0" lang="en-US" sz="1000" b="0" i="0" u="none" strike="noStrike" kern="1200" cap="none" spc="0" normalizeH="0" noProof="0" dirty="0">
                <a:ln>
                  <a:noFill/>
                </a:ln>
                <a:solidFill>
                  <a:prstClr val="black"/>
                </a:solidFill>
                <a:effectLst/>
                <a:uLnTx/>
                <a:uFillTx/>
                <a:latin typeface="Calibri" panose="020F0502020204030204"/>
              </a:rPr>
              <a:t> review waived. </a:t>
            </a:r>
            <a:endParaRPr kumimoji="0" lang="en-US" sz="1000" b="0"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rPr>
              <a:t>Data were cross-referenced with local electronic notes systems (Badgernet, Clevermed &amp; Clinical Portal, Orion Healthcare ) to identify pregnant or recently pregnant women (within 6 weeks post-partum). These data were then compared to UKOSS data,</a:t>
            </a:r>
            <a:r>
              <a:rPr lang="en-US" sz="1000" dirty="0">
                <a:solidFill>
                  <a:prstClr val="black"/>
                </a:solidFill>
                <a:latin typeface="Calibri" panose="020F0502020204030204"/>
              </a:rPr>
              <a:t> which reported only on patients admitted to hospital with COVID-19.  </a:t>
            </a:r>
            <a:r>
              <a:rPr kumimoji="0" lang="en-US" sz="1000" b="0" i="0" u="none" strike="noStrike" kern="1200" cap="none" spc="0" normalizeH="0" baseline="0" noProof="0" dirty="0">
                <a:ln>
                  <a:noFill/>
                </a:ln>
                <a:solidFill>
                  <a:prstClr val="black"/>
                </a:solidFill>
                <a:effectLst/>
                <a:uLnTx/>
                <a:uFillTx/>
                <a:latin typeface="Calibri" panose="020F0502020204030204"/>
              </a:rPr>
              <a:t>Collected data were de-identified prior to analysis and analyses performed using R statistical software. Descriptive statistics are reported with results expressed as mean (SD), median [IQR], or n (%).</a:t>
            </a:r>
            <a:endParaRPr kumimoji="0" lang="en-GB" sz="1000" b="0" i="0" u="none" strike="noStrike" kern="1200" cap="none" spc="0" normalizeH="0" baseline="0" noProof="0" dirty="0">
              <a:ln>
                <a:noFill/>
              </a:ln>
              <a:solidFill>
                <a:prstClr val="black"/>
              </a:solidFill>
              <a:effectLst/>
              <a:uLnTx/>
              <a:uFillTx/>
              <a:latin typeface="Calibri" panose="020F0502020204030204"/>
            </a:endParaRPr>
          </a:p>
        </p:txBody>
      </p:sp>
      <p:sp>
        <p:nvSpPr>
          <p:cNvPr id="11" name="TextBox 10">
            <a:extLst>
              <a:ext uri="{FF2B5EF4-FFF2-40B4-BE49-F238E27FC236}">
                <a16:creationId xmlns:a16="http://schemas.microsoft.com/office/drawing/2014/main" id="{37BE2677-FCE6-4029-B212-7E66B59A93ED}"/>
              </a:ext>
            </a:extLst>
          </p:cNvPr>
          <p:cNvSpPr txBox="1"/>
          <p:nvPr/>
        </p:nvSpPr>
        <p:spPr>
          <a:xfrm>
            <a:off x="8321448" y="1395423"/>
            <a:ext cx="3736327" cy="2970044"/>
          </a:xfrm>
          <a:prstGeom prst="rect">
            <a:avLst/>
          </a:prstGeom>
          <a:solidFill>
            <a:schemeClr val="bg1"/>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sng" strike="noStrike" kern="1200" cap="none" spc="0" normalizeH="0" baseline="0" noProof="0" dirty="0">
                <a:ln>
                  <a:noFill/>
                </a:ln>
                <a:solidFill>
                  <a:prstClr val="black"/>
                </a:solidFill>
                <a:effectLst/>
                <a:uLnTx/>
                <a:uFillTx/>
                <a:latin typeface="Calibri" panose="020F0502020204030204"/>
                <a:ea typeface="+mn-ea"/>
                <a:cs typeface="+mn-cs"/>
              </a:rPr>
              <a:t>Results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741 females of child-bearing age tested positive for SARS-CoV-2 within the study period. Twenty-three were pregnant or recently pregnant, with fourteen (61%) </a:t>
            </a:r>
            <a:r>
              <a:rPr kumimoji="0" lang="en-US" sz="1000" b="0" i="0" u="none" strike="noStrike" kern="1200" cap="none" spc="0" normalizeH="0" baseline="0" dirty="0">
                <a:ln>
                  <a:noFill/>
                </a:ln>
                <a:solidFill>
                  <a:prstClr val="black"/>
                </a:solidFill>
                <a:effectLst/>
                <a:uLnTx/>
                <a:uFillTx/>
                <a:latin typeface="Calibri" panose="020F0502020204030204"/>
                <a:ea typeface="+mn-ea"/>
                <a:cs typeface="+mn-cs"/>
              </a:rPr>
              <a:t>requiring</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hospital admission (5.1 per 1000 maternities). As with UKOSS, cough and fever were the most frequent symptoms in admitted patients. 58% of UKOSS</a:t>
            </a:r>
            <a:r>
              <a:rPr kumimoji="0" lang="en-US" sz="1000" b="0" i="0" u="none" strike="noStrike" kern="1200" cap="none" spc="0" normalizeH="0" noProof="0" dirty="0">
                <a:ln>
                  <a:noFill/>
                </a:ln>
                <a:solidFill>
                  <a:prstClr val="black"/>
                </a:solidFill>
                <a:effectLst/>
                <a:uLnTx/>
                <a:uFillTx/>
                <a:latin typeface="Calibri" panose="020F0502020204030204"/>
                <a:ea typeface="+mn-ea"/>
                <a:cs typeface="+mn-cs"/>
              </a:rPr>
              <a:t> patients had delivered at the  time of reporting, whereas all our admitted patients had completed their pregnancies, given the long time period for data collection.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effectLst/>
                <a:uLnTx/>
                <a:uFillTx/>
                <a:latin typeface="Calibri" panose="020F0502020204030204"/>
              </a:rPr>
              <a:t>Amongst our admitted patients, median age was 31.5 [29.3-34.0], median gestation at diagnosis 30.5 [24.3-37.5] weeks and 8 patients (57%) were of white ethnicity. Three hospitalised patients (21.4%) required oxygen therapy and one required post-operative ICU monitoring. Of the sixteen neonates born, 3 (18.8%) required resuscitation, and 2 (12.5%) had Apgar score at 5 minutes of &lt; 7. No neonatal deaths occurred. No infants tested positive for SARS-CoV-2</a:t>
            </a:r>
            <a:r>
              <a:rPr lang="en-US" sz="1000" dirty="0">
                <a:latin typeface="Calibri" panose="020F0502020204030204"/>
              </a:rPr>
              <a:t>, however neonatal testing rates were low (18.8% of all neonates) </a:t>
            </a:r>
            <a:r>
              <a:rPr kumimoji="0" lang="en-US" sz="1000" b="0" i="0" u="none" strike="noStrike" kern="1200" cap="none" spc="0" normalizeH="0" baseline="0" noProof="0" dirty="0">
                <a:ln>
                  <a:noFill/>
                </a:ln>
                <a:effectLst/>
                <a:uLnTx/>
                <a:uFillTx/>
                <a:latin typeface="Calibri" panose="020F0502020204030204"/>
              </a:rPr>
              <a:t>Pregnancy and infant outcomes are shown in Table 1. </a:t>
            </a:r>
          </a:p>
        </p:txBody>
      </p:sp>
      <p:sp>
        <p:nvSpPr>
          <p:cNvPr id="12" name="TextBox 11">
            <a:extLst>
              <a:ext uri="{FF2B5EF4-FFF2-40B4-BE49-F238E27FC236}">
                <a16:creationId xmlns:a16="http://schemas.microsoft.com/office/drawing/2014/main" id="{4923E34C-A874-4832-8B32-6DB5512DC835}"/>
              </a:ext>
            </a:extLst>
          </p:cNvPr>
          <p:cNvSpPr txBox="1"/>
          <p:nvPr/>
        </p:nvSpPr>
        <p:spPr>
          <a:xfrm>
            <a:off x="8321448" y="4625599"/>
            <a:ext cx="3736327" cy="1692771"/>
          </a:xfrm>
          <a:prstGeom prst="rect">
            <a:avLst/>
          </a:prstGeom>
          <a:solidFill>
            <a:schemeClr val="bg1"/>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sng" strike="noStrike" kern="1200" cap="none" spc="0" normalizeH="0" baseline="0" noProof="0" dirty="0">
                <a:ln>
                  <a:noFill/>
                </a:ln>
                <a:solidFill>
                  <a:prstClr val="black"/>
                </a:solidFill>
                <a:effectLst/>
                <a:uLnTx/>
                <a:uFillTx/>
                <a:latin typeface="Calibri" panose="020F0502020204030204"/>
                <a:ea typeface="+mn-ea"/>
                <a:cs typeface="+mn-cs"/>
              </a:rPr>
              <a:t>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effectLst/>
                <a:uLnTx/>
                <a:uFillTx/>
                <a:latin typeface="Calibri" panose="020F0502020204030204"/>
              </a:rPr>
              <a:t>The number of obstetric COVID-19 cases within  NHS GGC was </a:t>
            </a:r>
            <a:r>
              <a:rPr lang="en-US" sz="1000" dirty="0">
                <a:latin typeface="Calibri" panose="020F0502020204030204"/>
              </a:rPr>
              <a:t>in  keeping with national figures and the low incidence may reflect adherence of pregnant women to shielding advice. </a:t>
            </a:r>
            <a:r>
              <a:rPr kumimoji="0" lang="en-US" sz="1000" b="0" i="0" u="none" strike="noStrike" kern="1200" cap="none" spc="0" normalizeH="0" baseline="0" noProof="0" dirty="0">
                <a:ln>
                  <a:noFill/>
                </a:ln>
                <a:effectLst/>
                <a:uLnTx/>
                <a:uFillTx/>
                <a:latin typeface="Calibri" panose="020F0502020204030204"/>
              </a:rPr>
              <a:t>SARS-CoV-2 positive mothers who were obese or who were from minority ethnic groups were more likely to be admitted to hospital. Patients admitted to hospital, however, tended not severely unwell and required mainly level 1 care. Pregnancy loss and preterm deliveries were more common in GGC compared with data from UKOSS, however the reasons for this are unclear. </a:t>
            </a:r>
            <a:endParaRPr kumimoji="0" lang="en-GB" sz="1000" b="0" i="0" u="none" strike="noStrike" kern="1200" cap="none" spc="0" normalizeH="0" baseline="0" noProof="0" dirty="0">
              <a:ln>
                <a:noFill/>
              </a:ln>
              <a:effectLst/>
              <a:uLnTx/>
              <a:uFillTx/>
              <a:latin typeface="Calibri" panose="020F0502020204030204"/>
            </a:endParaRPr>
          </a:p>
        </p:txBody>
      </p:sp>
      <p:sp>
        <p:nvSpPr>
          <p:cNvPr id="13" name="TextBox 12">
            <a:extLst>
              <a:ext uri="{FF2B5EF4-FFF2-40B4-BE49-F238E27FC236}">
                <a16:creationId xmlns:a16="http://schemas.microsoft.com/office/drawing/2014/main" id="{47F7F486-E318-4B70-9F3A-30375D59DC4F}"/>
              </a:ext>
            </a:extLst>
          </p:cNvPr>
          <p:cNvSpPr txBox="1"/>
          <p:nvPr/>
        </p:nvSpPr>
        <p:spPr>
          <a:xfrm>
            <a:off x="140251" y="6470780"/>
            <a:ext cx="7329066" cy="323165"/>
          </a:xfrm>
          <a:prstGeom prst="rect">
            <a:avLst/>
          </a:prstGeom>
          <a:solidFill>
            <a:schemeClr val="bg1"/>
          </a:solidFill>
          <a:ln>
            <a:solidFill>
              <a:schemeClr val="tx1"/>
            </a:solidFill>
          </a:ln>
        </p:spPr>
        <p:txBody>
          <a:bodyPr wrap="square" rtlCol="0">
            <a:spAutoFit/>
          </a:bodyPr>
          <a:lstStyle/>
          <a:p>
            <a:r>
              <a:rPr lang="en-GB" sz="800" i="1" dirty="0"/>
              <a:t>References</a:t>
            </a:r>
            <a:r>
              <a:rPr lang="en-GB" sz="800" dirty="0"/>
              <a:t>:  </a:t>
            </a:r>
          </a:p>
          <a:p>
            <a:r>
              <a:rPr lang="en-US" sz="700" dirty="0"/>
              <a:t>1. Knight M et al. Characteristics and outcomes of pregnant women admitted to hospital with confirmed SARS-CoV-2 infection in UK: national population based cohort study. BMJ 2020; 369: m2107</a:t>
            </a:r>
            <a:endParaRPr lang="en-GB" sz="700" dirty="0"/>
          </a:p>
        </p:txBody>
      </p:sp>
      <p:sp>
        <p:nvSpPr>
          <p:cNvPr id="17" name="TextBox 16">
            <a:extLst>
              <a:ext uri="{FF2B5EF4-FFF2-40B4-BE49-F238E27FC236}">
                <a16:creationId xmlns:a16="http://schemas.microsoft.com/office/drawing/2014/main" id="{493DBA27-D9E7-4AF4-914B-6A9E6F5EE535}"/>
              </a:ext>
            </a:extLst>
          </p:cNvPr>
          <p:cNvSpPr txBox="1"/>
          <p:nvPr/>
        </p:nvSpPr>
        <p:spPr>
          <a:xfrm>
            <a:off x="2013358" y="882974"/>
            <a:ext cx="8156894" cy="461665"/>
          </a:xfrm>
          <a:prstGeom prst="rect">
            <a:avLst/>
          </a:prstGeom>
          <a:noFill/>
        </p:spPr>
        <p:txBody>
          <a:bodyPr wrap="square" rtlCol="0">
            <a:spAutoFit/>
          </a:bodyPr>
          <a:lstStyle/>
          <a:p>
            <a:pPr algn="ctr"/>
            <a:r>
              <a:rPr lang="en-US" sz="1200" dirty="0"/>
              <a:t>McCallum A, Brown N, Litchfield K, Kearns R.</a:t>
            </a:r>
          </a:p>
          <a:p>
            <a:pPr algn="ctr"/>
            <a:r>
              <a:rPr lang="en-US" sz="1200" i="1" dirty="0"/>
              <a:t>Princess Royal Maternity Hospital, Glasgow</a:t>
            </a:r>
            <a:endParaRPr lang="en-GB" sz="1200" i="1" dirty="0"/>
          </a:p>
        </p:txBody>
      </p:sp>
      <p:graphicFrame>
        <p:nvGraphicFramePr>
          <p:cNvPr id="19" name="Table 18"/>
          <p:cNvGraphicFramePr>
            <a:graphicFrameLocks noGrp="1"/>
          </p:cNvGraphicFramePr>
          <p:nvPr>
            <p:extLst>
              <p:ext uri="{D42A27DB-BD31-4B8C-83A1-F6EECF244321}">
                <p14:modId xmlns:p14="http://schemas.microsoft.com/office/powerpoint/2010/main" val="1473061097"/>
              </p:ext>
            </p:extLst>
          </p:nvPr>
        </p:nvGraphicFramePr>
        <p:xfrm>
          <a:off x="3804782" y="1395423"/>
          <a:ext cx="4209827" cy="4862580"/>
        </p:xfrm>
        <a:graphic>
          <a:graphicData uri="http://schemas.openxmlformats.org/drawingml/2006/table">
            <a:tbl>
              <a:tblPr>
                <a:tableStyleId>{5C22544A-7EE6-4342-B048-85BDC9FD1C3A}</a:tableStyleId>
              </a:tblPr>
              <a:tblGrid>
                <a:gridCol w="1260695">
                  <a:extLst>
                    <a:ext uri="{9D8B030D-6E8A-4147-A177-3AD203B41FA5}">
                      <a16:colId xmlns:a16="http://schemas.microsoft.com/office/drawing/2014/main" val="2465964206"/>
                    </a:ext>
                  </a:extLst>
                </a:gridCol>
                <a:gridCol w="317014">
                  <a:extLst>
                    <a:ext uri="{9D8B030D-6E8A-4147-A177-3AD203B41FA5}">
                      <a16:colId xmlns:a16="http://schemas.microsoft.com/office/drawing/2014/main" val="914561427"/>
                    </a:ext>
                  </a:extLst>
                </a:gridCol>
                <a:gridCol w="591437">
                  <a:extLst>
                    <a:ext uri="{9D8B030D-6E8A-4147-A177-3AD203B41FA5}">
                      <a16:colId xmlns:a16="http://schemas.microsoft.com/office/drawing/2014/main" val="1206594621"/>
                    </a:ext>
                  </a:extLst>
                </a:gridCol>
                <a:gridCol w="319401">
                  <a:extLst>
                    <a:ext uri="{9D8B030D-6E8A-4147-A177-3AD203B41FA5}">
                      <a16:colId xmlns:a16="http://schemas.microsoft.com/office/drawing/2014/main" val="1438702320"/>
                    </a:ext>
                  </a:extLst>
                </a:gridCol>
                <a:gridCol w="830314">
                  <a:extLst>
                    <a:ext uri="{9D8B030D-6E8A-4147-A177-3AD203B41FA5}">
                      <a16:colId xmlns:a16="http://schemas.microsoft.com/office/drawing/2014/main" val="544758924"/>
                    </a:ext>
                  </a:extLst>
                </a:gridCol>
                <a:gridCol w="462394">
                  <a:extLst>
                    <a:ext uri="{9D8B030D-6E8A-4147-A177-3AD203B41FA5}">
                      <a16:colId xmlns:a16="http://schemas.microsoft.com/office/drawing/2014/main" val="3515830483"/>
                    </a:ext>
                  </a:extLst>
                </a:gridCol>
                <a:gridCol w="428572">
                  <a:extLst>
                    <a:ext uri="{9D8B030D-6E8A-4147-A177-3AD203B41FA5}">
                      <a16:colId xmlns:a16="http://schemas.microsoft.com/office/drawing/2014/main" val="1922784113"/>
                    </a:ext>
                  </a:extLst>
                </a:gridCol>
              </a:tblGrid>
              <a:tr h="311922">
                <a:tc>
                  <a:txBody>
                    <a:bodyPr/>
                    <a:lstStyle/>
                    <a:p>
                      <a:pPr algn="ctr" fontAlgn="b"/>
                      <a:r>
                        <a:rPr lang="en-GB" sz="1100" u="none" strike="noStrike" dirty="0">
                          <a:solidFill>
                            <a:sysClr val="windowText" lastClr="000000"/>
                          </a:solidFill>
                          <a:effectLst/>
                        </a:rPr>
                        <a:t> </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gridSpan="2">
                  <a:txBody>
                    <a:bodyPr/>
                    <a:lstStyle/>
                    <a:p>
                      <a:pPr algn="ctr" fontAlgn="b"/>
                      <a:r>
                        <a:rPr lang="en-GB" sz="1100" b="1" u="none" strike="noStrike" dirty="0">
                          <a:solidFill>
                            <a:sysClr val="windowText" lastClr="000000"/>
                          </a:solidFill>
                          <a:effectLst/>
                        </a:rPr>
                        <a:t>All Patients</a:t>
                      </a:r>
                    </a:p>
                    <a:p>
                      <a:pPr algn="ctr" fontAlgn="b"/>
                      <a:r>
                        <a:rPr lang="en-US" sz="1100" b="1" i="0" u="none" strike="noStrike" dirty="0">
                          <a:solidFill>
                            <a:sysClr val="windowText" lastClr="000000"/>
                          </a:solidFill>
                          <a:effectLst/>
                          <a:latin typeface="Calibri" panose="020F0502020204030204" pitchFamily="34" charset="0"/>
                        </a:rPr>
                        <a:t>(n=23)</a:t>
                      </a:r>
                      <a:endParaRPr lang="en-GB" sz="1100" b="1"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hMerge="1">
                  <a:txBody>
                    <a:bodyPr/>
                    <a:lstStyle/>
                    <a:p>
                      <a:endParaRPr lang="en-GB"/>
                    </a:p>
                  </a:txBody>
                  <a:tcPr/>
                </a:tc>
                <a:tc gridSpan="2">
                  <a:txBody>
                    <a:bodyPr/>
                    <a:lstStyle/>
                    <a:p>
                      <a:pPr algn="ctr" fontAlgn="b"/>
                      <a:r>
                        <a:rPr lang="en-GB" sz="1100" b="1" u="none" strike="noStrike" dirty="0">
                          <a:solidFill>
                            <a:sysClr val="windowText" lastClr="000000"/>
                          </a:solidFill>
                          <a:effectLst/>
                        </a:rPr>
                        <a:t>Admitted Patients Only  (n=14)</a:t>
                      </a:r>
                      <a:endParaRPr lang="en-GB" sz="1100" b="1"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GB"/>
                    </a:p>
                  </a:txBody>
                  <a:tcPr/>
                </a:tc>
                <a:tc gridSpan="2">
                  <a:txBody>
                    <a:bodyPr/>
                    <a:lstStyle/>
                    <a:p>
                      <a:pPr algn="ctr" fontAlgn="b"/>
                      <a:r>
                        <a:rPr lang="en-GB" sz="1100" b="1" u="none" strike="noStrike" dirty="0">
                          <a:solidFill>
                            <a:sysClr val="windowText" lastClr="000000"/>
                          </a:solidFill>
                          <a:effectLst/>
                        </a:rPr>
                        <a:t>UKOSS</a:t>
                      </a:r>
                      <a:endParaRPr lang="en-GB" sz="1100" b="1" i="0" u="none" strike="noStrike" dirty="0">
                        <a:solidFill>
                          <a:sysClr val="windowText" lastClr="000000"/>
                        </a:solidFill>
                        <a:effectLst/>
                        <a:latin typeface="Calibri" panose="020F0502020204030204" pitchFamily="34" charset="0"/>
                      </a:endParaRPr>
                    </a:p>
                    <a:p>
                      <a:pPr algn="ctr" fontAlgn="b"/>
                      <a:r>
                        <a:rPr lang="en-GB" sz="1100" b="1" u="none" strike="noStrike" dirty="0">
                          <a:solidFill>
                            <a:sysClr val="windowText" lastClr="000000"/>
                          </a:solidFill>
                          <a:effectLst/>
                        </a:rPr>
                        <a:t> (n=427)</a:t>
                      </a:r>
                      <a:endParaRPr lang="en-GB" sz="1100" b="1"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49442867"/>
                  </a:ext>
                </a:extLst>
              </a:tr>
              <a:tr h="213813">
                <a:tc>
                  <a:txBody>
                    <a:bodyPr/>
                    <a:lstStyle/>
                    <a:p>
                      <a:pPr algn="r" fontAlgn="b"/>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r" fontAlgn="b"/>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 </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r" fontAlgn="b"/>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2034515"/>
                  </a:ext>
                </a:extLst>
              </a:tr>
              <a:tr h="203631">
                <a:tc>
                  <a:txBody>
                    <a:bodyPr/>
                    <a:lstStyle/>
                    <a:p>
                      <a:pPr algn="l" fontAlgn="b"/>
                      <a:r>
                        <a:rPr lang="en-GB" sz="1100" b="1" u="none" strike="noStrike" dirty="0">
                          <a:solidFill>
                            <a:sysClr val="windowText" lastClr="000000"/>
                          </a:solidFill>
                          <a:effectLst/>
                        </a:rPr>
                        <a:t>  Ongoing Pregnancy </a:t>
                      </a:r>
                      <a:endParaRPr lang="en-GB" sz="1100" b="1"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 3   </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a:solidFill>
                            <a:sysClr val="windowText" lastClr="000000"/>
                          </a:solidFill>
                          <a:effectLst/>
                        </a:rPr>
                        <a:t>13.0%</a:t>
                      </a:r>
                      <a:endParaRPr lang="en-GB" sz="1100" b="0" i="0" u="none" strike="noStrike">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0.0%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180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42%</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93217768"/>
                  </a:ext>
                </a:extLst>
              </a:tr>
              <a:tr h="311922">
                <a:tc>
                  <a:txBody>
                    <a:bodyPr/>
                    <a:lstStyle/>
                    <a:p>
                      <a:pPr algn="l" fontAlgn="b"/>
                      <a:r>
                        <a:rPr lang="en-GB" sz="1100" b="1" u="none" strike="noStrike" dirty="0">
                          <a:solidFill>
                            <a:sysClr val="windowText" lastClr="000000"/>
                          </a:solidFill>
                          <a:effectLst/>
                        </a:rPr>
                        <a:t> </a:t>
                      </a:r>
                      <a:r>
                        <a:rPr lang="en-GB" sz="1100" b="1" u="none" strike="noStrike" baseline="0" dirty="0">
                          <a:solidFill>
                            <a:sysClr val="windowText" lastClr="000000"/>
                          </a:solidFill>
                          <a:effectLst/>
                        </a:rPr>
                        <a:t> </a:t>
                      </a:r>
                      <a:r>
                        <a:rPr lang="en-GB" sz="1100" b="1" u="none" strike="noStrike" dirty="0">
                          <a:solidFill>
                            <a:sysClr val="windowText" lastClr="000000"/>
                          </a:solidFill>
                          <a:effectLst/>
                        </a:rPr>
                        <a:t>Pregnancy </a:t>
                      </a:r>
                    </a:p>
                    <a:p>
                      <a:pPr algn="l" fontAlgn="b"/>
                      <a:r>
                        <a:rPr lang="en-GB" sz="1100" b="1" u="none" strike="noStrike" dirty="0">
                          <a:solidFill>
                            <a:sysClr val="windowText" lastClr="000000"/>
                          </a:solidFill>
                          <a:effectLst/>
                        </a:rPr>
                        <a:t>  Completed</a:t>
                      </a:r>
                      <a:endParaRPr lang="en-GB" sz="1100" b="1"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20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87.0%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14</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100.0%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247</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58%</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200031"/>
                  </a:ext>
                </a:extLst>
              </a:tr>
              <a:tr h="203631">
                <a:tc>
                  <a:txBody>
                    <a:bodyPr/>
                    <a:lstStyle/>
                    <a:p>
                      <a:pPr algn="l" fontAlgn="b"/>
                      <a:r>
                        <a:rPr lang="en-GB" sz="1100" b="1" u="none" strike="noStrike" dirty="0">
                          <a:solidFill>
                            <a:sysClr val="windowText" lastClr="000000"/>
                          </a:solidFill>
                          <a:effectLst/>
                        </a:rPr>
                        <a:t>  Pregnancy Loss</a:t>
                      </a:r>
                      <a:endParaRPr lang="en-GB" sz="1100" b="1"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5</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25.0%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a:solidFill>
                            <a:sysClr val="windowText" lastClr="000000"/>
                          </a:solidFill>
                          <a:effectLst/>
                        </a:rPr>
                        <a:t>2</a:t>
                      </a:r>
                      <a:endParaRPr lang="en-GB" sz="1100" b="0" i="0" u="none" strike="noStrike">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14.3%</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4</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1%</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41758734"/>
                  </a:ext>
                </a:extLst>
              </a:tr>
              <a:tr h="203631">
                <a:tc>
                  <a:txBody>
                    <a:bodyPr/>
                    <a:lstStyle/>
                    <a:p>
                      <a:pPr algn="l" fontAlgn="b"/>
                      <a:r>
                        <a:rPr lang="en-GB" sz="1100" b="1" u="none" strike="noStrike" dirty="0">
                          <a:solidFill>
                            <a:sysClr val="windowText" lastClr="000000"/>
                          </a:solidFill>
                          <a:effectLst/>
                        </a:rPr>
                        <a:t>  Stillbirth </a:t>
                      </a:r>
                      <a:endParaRPr lang="en-GB" sz="1100" b="1"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0.0%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0.0%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a:solidFill>
                            <a:sysClr val="windowText" lastClr="000000"/>
                          </a:solidFill>
                          <a:effectLst/>
                        </a:rPr>
                        <a:t>3</a:t>
                      </a:r>
                      <a:endParaRPr lang="en-GB" sz="1100" b="0" i="0" u="none" strike="noStrike">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1%</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77684433"/>
                  </a:ext>
                </a:extLst>
              </a:tr>
              <a:tr h="203631">
                <a:tc>
                  <a:txBody>
                    <a:bodyPr/>
                    <a:lstStyle/>
                    <a:p>
                      <a:pPr algn="l" fontAlgn="b"/>
                      <a:r>
                        <a:rPr lang="en-GB" sz="1100" b="1" u="none" strike="noStrike" dirty="0">
                          <a:solidFill>
                            <a:sysClr val="windowText" lastClr="000000"/>
                          </a:solidFill>
                          <a:effectLst/>
                        </a:rPr>
                        <a:t>  Live Birth</a:t>
                      </a:r>
                      <a:endParaRPr lang="en-GB" sz="1100" b="1"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15</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75.0%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12</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85.7%</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a:solidFill>
                            <a:sysClr val="windowText" lastClr="000000"/>
                          </a:solidFill>
                          <a:effectLst/>
                        </a:rPr>
                        <a:t>240</a:t>
                      </a:r>
                      <a:endParaRPr lang="en-GB" sz="1100" b="0" i="0" u="none" strike="noStrike">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97%</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8567583"/>
                  </a:ext>
                </a:extLst>
              </a:tr>
              <a:tr h="213813">
                <a:tc>
                  <a:txBody>
                    <a:bodyPr/>
                    <a:lstStyle/>
                    <a:p>
                      <a:pPr algn="l" fontAlgn="b"/>
                      <a:r>
                        <a:rPr lang="en-GB" sz="1100" b="1" u="none" strike="noStrike" dirty="0">
                          <a:solidFill>
                            <a:sysClr val="windowText" lastClr="000000"/>
                          </a:solidFill>
                          <a:effectLst/>
                        </a:rPr>
                        <a:t>  Neonatal Death </a:t>
                      </a:r>
                      <a:endParaRPr lang="en-GB" sz="1100" b="1"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0.0%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0.0%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a:solidFill>
                            <a:sysClr val="windowText" lastClr="000000"/>
                          </a:solidFill>
                          <a:effectLst/>
                        </a:rPr>
                        <a:t>2</a:t>
                      </a:r>
                      <a:endParaRPr lang="en-GB" sz="1100" b="0" i="0" u="none" strike="noStrike">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1%</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33819129"/>
                  </a:ext>
                </a:extLst>
              </a:tr>
              <a:tr h="249537">
                <a:tc>
                  <a:txBody>
                    <a:bodyPr/>
                    <a:lstStyle/>
                    <a:p>
                      <a:pPr algn="l" fontAlgn="b"/>
                      <a:r>
                        <a:rPr lang="en-GB" sz="1100" b="1" u="none" strike="noStrike" baseline="0" dirty="0">
                          <a:solidFill>
                            <a:sysClr val="windowText" lastClr="000000"/>
                          </a:solidFill>
                          <a:effectLst/>
                        </a:rPr>
                        <a:t>  Competed Gestation</a:t>
                      </a:r>
                      <a:endParaRPr lang="en-GB" sz="1100" b="1"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endParaRPr lang="en-GB"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a:endParaRPr lang="en-GB" sz="2000" dirty="0"/>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endParaRPr lang="en-GB"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BE5D6"/>
                    </a:solidFill>
                  </a:tcPr>
                </a:tc>
                <a:tc>
                  <a:txBody>
                    <a:bodyPr/>
                    <a:lstStyle/>
                    <a:p>
                      <a:pPr algn="ctr" fontAlgn="b"/>
                      <a:endParaRPr lang="en-GB"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BE5D6"/>
                    </a:solidFill>
                  </a:tcPr>
                </a:tc>
                <a:tc>
                  <a:txBody>
                    <a:bodyPr/>
                    <a:lstStyle/>
                    <a:p>
                      <a:pPr algn="ctr" fontAlgn="b"/>
                      <a:endParaRPr lang="en-GB"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ctr" fontAlgn="b"/>
                      <a:endParaRPr lang="en-GB"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324291424"/>
                  </a:ext>
                </a:extLst>
              </a:tr>
              <a:tr h="203631">
                <a:tc>
                  <a:txBody>
                    <a:bodyPr/>
                    <a:lstStyle/>
                    <a:p>
                      <a:pPr algn="l" fontAlgn="b"/>
                      <a:r>
                        <a:rPr lang="en-GB" sz="1100" i="1" u="none" strike="noStrike" dirty="0">
                          <a:solidFill>
                            <a:sysClr val="windowText" lastClr="000000"/>
                          </a:solidFill>
                          <a:effectLst/>
                        </a:rPr>
                        <a:t>       &lt;22 weeks</a:t>
                      </a:r>
                      <a:endParaRPr lang="en-GB" sz="1100" b="0" i="1"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5</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25.0%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2</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14.3%</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a:solidFill>
                            <a:sysClr val="windowText" lastClr="000000"/>
                          </a:solidFill>
                          <a:effectLst/>
                        </a:rPr>
                        <a:t>4</a:t>
                      </a:r>
                      <a:endParaRPr lang="en-GB" sz="1100" b="0" i="0" u="none" strike="noStrike">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2%</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5096602"/>
                  </a:ext>
                </a:extLst>
              </a:tr>
              <a:tr h="203631">
                <a:tc>
                  <a:txBody>
                    <a:bodyPr/>
                    <a:lstStyle/>
                    <a:p>
                      <a:pPr algn="l" fontAlgn="b"/>
                      <a:r>
                        <a:rPr lang="en-GB" sz="1100" i="1" u="none" strike="noStrike" dirty="0">
                          <a:solidFill>
                            <a:sysClr val="windowText" lastClr="000000"/>
                          </a:solidFill>
                          <a:effectLst/>
                        </a:rPr>
                        <a:t>       22-27 Weeks</a:t>
                      </a:r>
                      <a:endParaRPr lang="en-GB" sz="1100" b="0" i="1"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0.0%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0.0%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a:solidFill>
                            <a:sysClr val="windowText" lastClr="000000"/>
                          </a:solidFill>
                          <a:effectLst/>
                        </a:rPr>
                        <a:t>5</a:t>
                      </a:r>
                      <a:endParaRPr lang="en-GB" sz="1100" b="0" i="0" u="none" strike="noStrike">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2%</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5900571"/>
                  </a:ext>
                </a:extLst>
              </a:tr>
              <a:tr h="203631">
                <a:tc>
                  <a:txBody>
                    <a:bodyPr/>
                    <a:lstStyle/>
                    <a:p>
                      <a:pPr algn="l" fontAlgn="b"/>
                      <a:r>
                        <a:rPr lang="en-GB" sz="1100" i="1" u="none" strike="noStrike" dirty="0">
                          <a:solidFill>
                            <a:sysClr val="windowText" lastClr="000000"/>
                          </a:solidFill>
                          <a:effectLst/>
                        </a:rPr>
                        <a:t>       28-31 weeks</a:t>
                      </a:r>
                      <a:endParaRPr lang="en-GB" sz="1100" b="0" i="1"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2</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10.0%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2</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14.3%</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a:solidFill>
                            <a:sysClr val="windowText" lastClr="000000"/>
                          </a:solidFill>
                          <a:effectLst/>
                        </a:rPr>
                        <a:t>17</a:t>
                      </a:r>
                      <a:endParaRPr lang="en-GB" sz="1100" b="0" i="0" u="none" strike="noStrike">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7%</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03448607"/>
                  </a:ext>
                </a:extLst>
              </a:tr>
              <a:tr h="203631">
                <a:tc>
                  <a:txBody>
                    <a:bodyPr/>
                    <a:lstStyle/>
                    <a:p>
                      <a:pPr algn="l" fontAlgn="b"/>
                      <a:r>
                        <a:rPr lang="en-GB" sz="1100" i="1" u="none" strike="noStrike" dirty="0">
                          <a:solidFill>
                            <a:sysClr val="windowText" lastClr="000000"/>
                          </a:solidFill>
                          <a:effectLst/>
                        </a:rPr>
                        <a:t>       32-36 weeks</a:t>
                      </a:r>
                      <a:endParaRPr lang="en-GB" sz="1100" b="0" i="1"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2</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10.0%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2</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14.3%</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a:solidFill>
                            <a:sysClr val="windowText" lastClr="000000"/>
                          </a:solidFill>
                          <a:effectLst/>
                        </a:rPr>
                        <a:t>41</a:t>
                      </a:r>
                      <a:endParaRPr lang="en-GB" sz="1100" b="0" i="0" u="none" strike="noStrike">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17%</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3582855"/>
                  </a:ext>
                </a:extLst>
              </a:tr>
              <a:tr h="203631">
                <a:tc>
                  <a:txBody>
                    <a:bodyPr/>
                    <a:lstStyle/>
                    <a:p>
                      <a:pPr algn="l" fontAlgn="b"/>
                      <a:r>
                        <a:rPr lang="en-GB" sz="1100" i="1" u="none" strike="noStrike" dirty="0">
                          <a:solidFill>
                            <a:sysClr val="windowText" lastClr="000000"/>
                          </a:solidFill>
                          <a:effectLst/>
                        </a:rPr>
                        <a:t>        37  weeks</a:t>
                      </a:r>
                      <a:endParaRPr lang="en-GB" sz="1100" b="0" i="1"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11</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55.0%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8</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57.1%</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a:solidFill>
                            <a:sysClr val="windowText" lastClr="000000"/>
                          </a:solidFill>
                          <a:effectLst/>
                        </a:rPr>
                        <a:t>180</a:t>
                      </a:r>
                      <a:endParaRPr lang="en-GB" sz="1100" b="0" i="0" u="none" strike="noStrike">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73%</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5036127"/>
                  </a:ext>
                </a:extLst>
              </a:tr>
              <a:tr h="213813">
                <a:tc>
                  <a:txBody>
                    <a:bodyPr/>
                    <a:lstStyle/>
                    <a:p>
                      <a:pPr algn="l" fontAlgn="b"/>
                      <a:r>
                        <a:rPr lang="en-GB" sz="1100" i="1" u="none" strike="noStrike" dirty="0">
                          <a:solidFill>
                            <a:sysClr val="windowText" lastClr="000000"/>
                          </a:solidFill>
                          <a:effectLst/>
                        </a:rPr>
                        <a:t>       Median [IQR]</a:t>
                      </a:r>
                      <a:endParaRPr lang="en-GB" sz="1100" b="0" i="1"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gridSpan="2">
                  <a:txBody>
                    <a:bodyPr/>
                    <a:lstStyle/>
                    <a:p>
                      <a:pPr algn="ctr" fontAlgn="b"/>
                      <a:r>
                        <a:rPr lang="en-GB" sz="1100" u="none" strike="noStrike" dirty="0">
                          <a:solidFill>
                            <a:sysClr val="windowText" lastClr="000000"/>
                          </a:solidFill>
                          <a:effectLst/>
                        </a:rPr>
                        <a:t>37 [25-39]</a:t>
                      </a:r>
                      <a:endParaRPr lang="en-GB" sz="1100" b="0" i="1"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hMerge="1">
                  <a:txBody>
                    <a:bodyPr/>
                    <a:lstStyle/>
                    <a:p>
                      <a:endParaRPr lang="en-GB"/>
                    </a:p>
                  </a:txBody>
                  <a:tcPr/>
                </a:tc>
                <a:tc gridSpan="2">
                  <a:txBody>
                    <a:bodyPr/>
                    <a:lstStyle/>
                    <a:p>
                      <a:pPr algn="ctr" fontAlgn="b"/>
                      <a:r>
                        <a:rPr lang="en-GB" sz="1100" u="none" strike="noStrike" dirty="0">
                          <a:solidFill>
                            <a:sysClr val="windowText" lastClr="000000"/>
                          </a:solidFill>
                          <a:effectLst/>
                        </a:rPr>
                        <a:t>37 [30-5-38.75]</a:t>
                      </a:r>
                      <a:endParaRPr lang="en-GB" sz="1100" b="0" i="1"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fontAlgn="b"/>
                      <a:endParaRPr lang="en-GB" sz="1000" b="0" i="1" u="none" strike="noStrike" dirty="0">
                        <a:solidFill>
                          <a:srgbClr val="000000"/>
                        </a:solidFill>
                        <a:effectLst/>
                        <a:latin typeface="Calibri" panose="020F0502020204030204" pitchFamily="34" charset="0"/>
                      </a:endParaRPr>
                    </a:p>
                  </a:txBody>
                  <a:tcPr marL="0" marR="0" marT="0" marB="0" anchor="b"/>
                </a:tc>
                <a:tc gridSpan="2">
                  <a:txBody>
                    <a:bodyPr/>
                    <a:lstStyle/>
                    <a:p>
                      <a:pPr algn="ctr" fontAlgn="b"/>
                      <a:r>
                        <a:rPr lang="en-GB" sz="1100" u="none" strike="noStrike" dirty="0">
                          <a:solidFill>
                            <a:sysClr val="windowText" lastClr="000000"/>
                          </a:solidFill>
                          <a:effectLst/>
                        </a:rPr>
                        <a:t>38 [36-40]</a:t>
                      </a:r>
                      <a:endParaRPr lang="en-GB" sz="1100" b="0" i="1"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GB" sz="1000" b="0" i="1"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03896279"/>
                  </a:ext>
                </a:extLst>
              </a:tr>
              <a:tr h="249537">
                <a:tc>
                  <a:txBody>
                    <a:bodyPr/>
                    <a:lstStyle/>
                    <a:p>
                      <a:pPr algn="l" fontAlgn="b"/>
                      <a:r>
                        <a:rPr lang="en-GB" sz="1100" b="1" u="none" strike="noStrike" dirty="0">
                          <a:solidFill>
                            <a:sysClr val="windowText" lastClr="000000"/>
                          </a:solidFill>
                          <a:effectLst/>
                        </a:rPr>
                        <a:t>  Mode of Birth </a:t>
                      </a:r>
                      <a:endParaRPr lang="en-GB" sz="1100" b="1"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endParaRPr lang="en-GB"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a:endParaRPr lang="en-GB" sz="2000" dirty="0"/>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endParaRPr lang="en-GB"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BE5D6"/>
                    </a:solidFill>
                  </a:tcPr>
                </a:tc>
                <a:tc>
                  <a:txBody>
                    <a:bodyPr/>
                    <a:lstStyle/>
                    <a:p>
                      <a:pPr algn="ctr" fontAlgn="b"/>
                      <a:endParaRPr lang="en-GB"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BE5D6"/>
                    </a:solidFill>
                  </a:tcPr>
                </a:tc>
                <a:tc>
                  <a:txBody>
                    <a:bodyPr/>
                    <a:lstStyle/>
                    <a:p>
                      <a:pPr algn="ctr" fontAlgn="b"/>
                      <a:endParaRPr lang="en-GB"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ctr" fontAlgn="b"/>
                      <a:endParaRPr lang="en-GB"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3580789800"/>
                  </a:ext>
                </a:extLst>
              </a:tr>
              <a:tr h="311922">
                <a:tc>
                  <a:txBody>
                    <a:bodyPr/>
                    <a:lstStyle/>
                    <a:p>
                      <a:pPr algn="l" fontAlgn="b"/>
                      <a:r>
                        <a:rPr lang="en-GB" sz="1100" i="1" u="none" strike="noStrike" dirty="0">
                          <a:solidFill>
                            <a:sysClr val="windowText" lastClr="000000"/>
                          </a:solidFill>
                          <a:effectLst/>
                        </a:rPr>
                        <a:t>       Caesarean - Due </a:t>
                      </a:r>
                    </a:p>
                    <a:p>
                      <a:pPr algn="l" fontAlgn="b"/>
                      <a:r>
                        <a:rPr lang="en-GB" sz="1100" i="1" u="none" strike="noStrike" dirty="0">
                          <a:solidFill>
                            <a:sysClr val="windowText" lastClr="000000"/>
                          </a:solidFill>
                          <a:effectLst/>
                        </a:rPr>
                        <a:t>       to SARS-CoV-2</a:t>
                      </a:r>
                      <a:endParaRPr lang="en-GB" sz="1100" b="0" i="1"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2</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13.3%</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2</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16.7%</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39</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16%</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98386020"/>
                  </a:ext>
                </a:extLst>
              </a:tr>
              <a:tr h="203631">
                <a:tc>
                  <a:txBody>
                    <a:bodyPr/>
                    <a:lstStyle/>
                    <a:p>
                      <a:pPr algn="l" fontAlgn="b"/>
                      <a:r>
                        <a:rPr lang="en-GB" sz="1100" i="1" u="none" strike="noStrike" dirty="0">
                          <a:solidFill>
                            <a:sysClr val="windowText" lastClr="000000"/>
                          </a:solidFill>
                          <a:effectLst/>
                        </a:rPr>
                        <a:t>       Other Caesarean</a:t>
                      </a:r>
                      <a:endParaRPr lang="en-GB" sz="1100" b="0" i="1"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8</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53.3%</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6</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50.0%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105</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43%</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8656009"/>
                  </a:ext>
                </a:extLst>
              </a:tr>
              <a:tr h="203631">
                <a:tc>
                  <a:txBody>
                    <a:bodyPr/>
                    <a:lstStyle/>
                    <a:p>
                      <a:pPr algn="l" fontAlgn="b"/>
                      <a:r>
                        <a:rPr lang="en-GB" sz="1100" i="1" u="none" strike="noStrike" dirty="0">
                          <a:solidFill>
                            <a:sysClr val="windowText" lastClr="000000"/>
                          </a:solidFill>
                          <a:effectLst/>
                        </a:rPr>
                        <a:t>       Operative Vaginal </a:t>
                      </a:r>
                      <a:endParaRPr lang="en-GB" sz="1100" b="0" i="1"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0.0%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a:solidFill>
                            <a:sysClr val="windowText" lastClr="000000"/>
                          </a:solidFill>
                          <a:effectLst/>
                        </a:rPr>
                        <a:t>0</a:t>
                      </a:r>
                      <a:endParaRPr lang="en-GB" sz="1100" b="0" i="0" u="none" strike="noStrike">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0.0%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25</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10%</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4751310"/>
                  </a:ext>
                </a:extLst>
              </a:tr>
              <a:tr h="311922">
                <a:tc>
                  <a:txBody>
                    <a:bodyPr/>
                    <a:lstStyle/>
                    <a:p>
                      <a:pPr algn="l" fontAlgn="b"/>
                      <a:r>
                        <a:rPr lang="en-GB" sz="1100" i="1" u="none" strike="noStrike" dirty="0">
                          <a:solidFill>
                            <a:sysClr val="windowText" lastClr="000000"/>
                          </a:solidFill>
                          <a:effectLst/>
                        </a:rPr>
                        <a:t>       Unassisted     </a:t>
                      </a:r>
                    </a:p>
                    <a:p>
                      <a:pPr algn="l" fontAlgn="b"/>
                      <a:r>
                        <a:rPr lang="en-GB" sz="1100" i="1" u="none" strike="noStrike" dirty="0">
                          <a:solidFill>
                            <a:sysClr val="windowText" lastClr="000000"/>
                          </a:solidFill>
                          <a:effectLst/>
                        </a:rPr>
                        <a:t>       Vaginal</a:t>
                      </a:r>
                      <a:endParaRPr lang="en-GB" sz="1100" b="0" i="1"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fontAlgn="b"/>
                      <a:r>
                        <a:rPr lang="en-GB" sz="1100" u="none" strike="noStrike" dirty="0">
                          <a:solidFill>
                            <a:sysClr val="windowText" lastClr="000000"/>
                          </a:solidFill>
                          <a:effectLst/>
                        </a:rPr>
                        <a:t>5</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33.3%</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393"/>
                    </a:solidFill>
                  </a:tcPr>
                </a:tc>
                <a:tc>
                  <a:txBody>
                    <a:bodyPr/>
                    <a:lstStyle/>
                    <a:p>
                      <a:pPr algn="ctr" fontAlgn="b"/>
                      <a:r>
                        <a:rPr lang="en-GB" sz="1100" u="none" strike="noStrike" dirty="0">
                          <a:solidFill>
                            <a:sysClr val="windowText" lastClr="000000"/>
                          </a:solidFill>
                          <a:effectLst/>
                        </a:rPr>
                        <a:t>4</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33.3%</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GB" sz="1100" u="none" strike="noStrike" dirty="0">
                          <a:solidFill>
                            <a:sysClr val="windowText" lastClr="000000"/>
                          </a:solidFill>
                          <a:effectLst/>
                        </a:rPr>
                        <a:t>76</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u="none" strike="noStrike" dirty="0">
                          <a:solidFill>
                            <a:sysClr val="windowText" lastClr="000000"/>
                          </a:solidFill>
                          <a:effectLst/>
                        </a:rPr>
                        <a:t>31%</a:t>
                      </a:r>
                      <a:endParaRPr lang="en-GB" sz="1100" b="0" i="0" u="none" strike="noStrike" dirty="0">
                        <a:solidFill>
                          <a:sysClr val="windowText" lastClr="000000"/>
                        </a:solidFill>
                        <a:effectLst/>
                        <a:latin typeface="Calibri" panose="020F0502020204030204" pitchFamily="34" charset="0"/>
                      </a:endParaRPr>
                    </a:p>
                  </a:txBody>
                  <a:tcPr marL="0" marR="0" marT="0" marB="0" anchor="b">
                    <a:lnL w="12700" cap="flat" cmpd="sng" algn="ctr">
                      <a:solidFill>
                        <a:schemeClr val="bg2">
                          <a:lumMod val="9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6181029"/>
                  </a:ext>
                </a:extLst>
              </a:tr>
            </a:tbl>
          </a:graphicData>
        </a:graphic>
      </p:graphicFrame>
    </p:spTree>
    <p:extLst>
      <p:ext uri="{BB962C8B-B14F-4D97-AF65-F5344CB8AC3E}">
        <p14:creationId xmlns:p14="http://schemas.microsoft.com/office/powerpoint/2010/main" val="2972885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131</TotalTime>
  <Words>831</Words>
  <Application>Microsoft Office PowerPoint</Application>
  <PresentationFormat>Widescreen</PresentationFormat>
  <Paragraphs>143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McCallum</dc:creator>
  <cp:lastModifiedBy>Andrew McCallum</cp:lastModifiedBy>
  <cp:revision>16</cp:revision>
  <dcterms:created xsi:type="dcterms:W3CDTF">2020-11-22T16:45:19Z</dcterms:created>
  <dcterms:modified xsi:type="dcterms:W3CDTF">2020-11-26T14:51:14Z</dcterms:modified>
</cp:coreProperties>
</file>