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DC3C7"/>
    <a:srgbClr val="C4E59F"/>
    <a:srgbClr val="FFE7FF"/>
    <a:srgbClr val="ED7D3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814" autoAdjust="0"/>
    <p:restoredTop sz="94660"/>
  </p:normalViewPr>
  <p:slideViewPr>
    <p:cSldViewPr snapToGrid="0">
      <p:cViewPr varScale="1">
        <p:scale>
          <a:sx n="117" d="100"/>
          <a:sy n="117" d="100"/>
        </p:scale>
        <p:origin x="1256" y="1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andre\Documents\Anaesthesia\Intermediate%20Anaesthetic%20Training\Audit\New%20COVID-Positive%20Maternity%20Audit\Covid%20Mat%20Spreadsheet%20Comparison%20April%20vs.%20October%20READ%20ONLY.xlsx" TargetMode="External"/><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GB" sz="1200" b="1" dirty="0"/>
              <a:t>Comparison of</a:t>
            </a:r>
            <a:r>
              <a:rPr lang="en-GB" sz="1200" b="1" baseline="0" dirty="0"/>
              <a:t> Waves</a:t>
            </a:r>
            <a:endParaRPr lang="en-GB" sz="1200" b="1" dirty="0"/>
          </a:p>
        </c:rich>
      </c:tx>
      <c:layout>
        <c:manualLayout>
          <c:xMode val="edge"/>
          <c:yMode val="edge"/>
          <c:x val="0.28514265374642134"/>
          <c:y val="3.8808250572956456E-2"/>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9.190172087789801E-2"/>
          <c:y val="0.21460962566844916"/>
          <c:w val="0.86592241512824386"/>
          <c:h val="0.50701420932009167"/>
        </c:manualLayout>
      </c:layout>
      <c:barChart>
        <c:barDir val="col"/>
        <c:grouping val="clustered"/>
        <c:varyColors val="0"/>
        <c:ser>
          <c:idx val="0"/>
          <c:order val="0"/>
          <c:tx>
            <c:strRef>
              <c:f>'UKOSS Comparison of Waves'!$G$51</c:f>
              <c:strCache>
                <c:ptCount val="1"/>
                <c:pt idx="0">
                  <c:v>1st Wave</c:v>
                </c:pt>
              </c:strCache>
            </c:strRef>
          </c:tx>
          <c:spPr>
            <a:solidFill>
              <a:srgbClr val="C4E59F"/>
            </a:solidFill>
            <a:ln>
              <a:solidFill>
                <a:schemeClr val="tx1"/>
              </a:solidFill>
            </a:ln>
            <a:effectLst/>
          </c:spPr>
          <c:invertIfNegative val="0"/>
          <c:cat>
            <c:strRef>
              <c:f>'UKOSS Comparison of Waves'!$H$50:$J$50</c:f>
              <c:strCache>
                <c:ptCount val="3"/>
                <c:pt idx="0">
                  <c:v>Number of Cases</c:v>
                </c:pt>
                <c:pt idx="1">
                  <c:v>Admitted</c:v>
                </c:pt>
                <c:pt idx="2">
                  <c:v>Required Oxygen </c:v>
                </c:pt>
              </c:strCache>
            </c:strRef>
          </c:cat>
          <c:val>
            <c:numRef>
              <c:f>'UKOSS Comparison of Waves'!$H$51:$J$51</c:f>
              <c:numCache>
                <c:formatCode>General</c:formatCode>
                <c:ptCount val="3"/>
                <c:pt idx="0">
                  <c:v>23</c:v>
                </c:pt>
                <c:pt idx="1">
                  <c:v>14</c:v>
                </c:pt>
                <c:pt idx="2">
                  <c:v>3</c:v>
                </c:pt>
              </c:numCache>
            </c:numRef>
          </c:val>
          <c:extLst>
            <c:ext xmlns:c16="http://schemas.microsoft.com/office/drawing/2014/chart" uri="{C3380CC4-5D6E-409C-BE32-E72D297353CC}">
              <c16:uniqueId val="{00000000-EAE5-4953-AAD3-1C117AFD88C0}"/>
            </c:ext>
          </c:extLst>
        </c:ser>
        <c:ser>
          <c:idx val="1"/>
          <c:order val="1"/>
          <c:tx>
            <c:strRef>
              <c:f>'UKOSS Comparison of Waves'!$G$52</c:f>
              <c:strCache>
                <c:ptCount val="1"/>
                <c:pt idx="0">
                  <c:v>2nd Wave</c:v>
                </c:pt>
              </c:strCache>
            </c:strRef>
          </c:tx>
          <c:spPr>
            <a:solidFill>
              <a:srgbClr val="FDC3C7"/>
            </a:solidFill>
            <a:ln>
              <a:solidFill>
                <a:schemeClr val="tx1"/>
              </a:solidFill>
            </a:ln>
            <a:effectLst/>
          </c:spPr>
          <c:invertIfNegative val="0"/>
          <c:cat>
            <c:strRef>
              <c:f>'UKOSS Comparison of Waves'!$H$50:$J$50</c:f>
              <c:strCache>
                <c:ptCount val="3"/>
                <c:pt idx="0">
                  <c:v>Number of Cases</c:v>
                </c:pt>
                <c:pt idx="1">
                  <c:v>Admitted</c:v>
                </c:pt>
                <c:pt idx="2">
                  <c:v>Required Oxygen </c:v>
                </c:pt>
              </c:strCache>
            </c:strRef>
          </c:cat>
          <c:val>
            <c:numRef>
              <c:f>'UKOSS Comparison of Waves'!$H$52:$J$52</c:f>
              <c:numCache>
                <c:formatCode>General</c:formatCode>
                <c:ptCount val="3"/>
                <c:pt idx="0">
                  <c:v>38</c:v>
                </c:pt>
                <c:pt idx="1">
                  <c:v>11</c:v>
                </c:pt>
                <c:pt idx="2">
                  <c:v>5</c:v>
                </c:pt>
              </c:numCache>
            </c:numRef>
          </c:val>
          <c:extLst>
            <c:ext xmlns:c16="http://schemas.microsoft.com/office/drawing/2014/chart" uri="{C3380CC4-5D6E-409C-BE32-E72D297353CC}">
              <c16:uniqueId val="{00000001-EAE5-4953-AAD3-1C117AFD88C0}"/>
            </c:ext>
          </c:extLst>
        </c:ser>
        <c:dLbls>
          <c:showLegendKey val="0"/>
          <c:showVal val="0"/>
          <c:showCatName val="0"/>
          <c:showSerName val="0"/>
          <c:showPercent val="0"/>
          <c:showBubbleSize val="0"/>
        </c:dLbls>
        <c:gapWidth val="219"/>
        <c:overlap val="-27"/>
        <c:axId val="401675496"/>
        <c:axId val="401672544"/>
      </c:barChart>
      <c:catAx>
        <c:axId val="4016754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1672544"/>
        <c:crosses val="autoZero"/>
        <c:auto val="1"/>
        <c:lblAlgn val="ctr"/>
        <c:lblOffset val="100"/>
        <c:noMultiLvlLbl val="0"/>
      </c:catAx>
      <c:valAx>
        <c:axId val="4016725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1675496"/>
        <c:crosses val="autoZero"/>
        <c:crossBetween val="between"/>
        <c:majorUnit val="10"/>
      </c:valAx>
      <c:spPr>
        <a:noFill/>
        <a:ln>
          <a:noFill/>
        </a:ln>
        <a:effectLst/>
      </c:spPr>
    </c:plotArea>
    <c:legend>
      <c:legendPos val="b"/>
      <c:layout>
        <c:manualLayout>
          <c:xMode val="edge"/>
          <c:yMode val="edge"/>
          <c:x val="0.31839697903675401"/>
          <c:y val="0.84734912146676855"/>
          <c:w val="0.37087438083446622"/>
          <c:h val="0.1216042780748663"/>
        </c:manualLayout>
      </c:layout>
      <c:overlay val="0"/>
      <c:spPr>
        <a:noFill/>
        <a:ln>
          <a:noFill/>
        </a:ln>
        <a:effectLst/>
      </c:spPr>
      <c:txPr>
        <a:bodyPr rot="0" spcFirstLastPara="1" vertOverflow="ellipsis" vert="horz" wrap="square" anchor="ctr" anchorCtr="1"/>
        <a:lstStyle/>
        <a:p>
          <a:pPr>
            <a:defRPr sz="800" b="0" i="0" u="none" strike="noStrike" kern="1200" baseline="0">
              <a:solidFill>
                <a:schemeClr val="tx1">
                  <a:lumMod val="65000"/>
                  <a:lumOff val="35000"/>
                </a:schemeClr>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solidFill>
      <a:schemeClr val="bg1"/>
    </a:solidFill>
    <a:ln>
      <a:solidFill>
        <a:schemeClr val="tx1"/>
      </a:solid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6E52A-03F6-44D0-9650-255406C153CF}"/>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623BB40E-9F62-4014-B3F0-0B80EB6D8FD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506DD469-984F-4F81-AE15-9B2DE70D5F88}"/>
              </a:ext>
            </a:extLst>
          </p:cNvPr>
          <p:cNvSpPr>
            <a:spLocks noGrp="1"/>
          </p:cNvSpPr>
          <p:nvPr>
            <p:ph type="dt" sz="half" idx="10"/>
          </p:nvPr>
        </p:nvSpPr>
        <p:spPr/>
        <p:txBody>
          <a:bodyPr/>
          <a:lstStyle/>
          <a:p>
            <a:fld id="{6102B6B8-6680-4792-AD0E-117FD4176792}" type="datetimeFigureOut">
              <a:rPr lang="en-GB" smtClean="0"/>
              <a:t>01/12/2020</a:t>
            </a:fld>
            <a:endParaRPr lang="en-GB"/>
          </a:p>
        </p:txBody>
      </p:sp>
      <p:sp>
        <p:nvSpPr>
          <p:cNvPr id="5" name="Footer Placeholder 4">
            <a:extLst>
              <a:ext uri="{FF2B5EF4-FFF2-40B4-BE49-F238E27FC236}">
                <a16:creationId xmlns:a16="http://schemas.microsoft.com/office/drawing/2014/main" id="{52EDBE24-C5C8-46D6-807F-14302937F40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4E865CD-9F84-468F-B023-5766F7CAB54C}"/>
              </a:ext>
            </a:extLst>
          </p:cNvPr>
          <p:cNvSpPr>
            <a:spLocks noGrp="1"/>
          </p:cNvSpPr>
          <p:nvPr>
            <p:ph type="sldNum" sz="quarter" idx="12"/>
          </p:nvPr>
        </p:nvSpPr>
        <p:spPr/>
        <p:txBody>
          <a:bodyPr/>
          <a:lstStyle/>
          <a:p>
            <a:fld id="{AF461DEE-8798-4E39-9D25-AE633EB4865D}" type="slidenum">
              <a:rPr lang="en-GB" smtClean="0"/>
              <a:t>‹#›</a:t>
            </a:fld>
            <a:endParaRPr lang="en-GB"/>
          </a:p>
        </p:txBody>
      </p:sp>
    </p:spTree>
    <p:extLst>
      <p:ext uri="{BB962C8B-B14F-4D97-AF65-F5344CB8AC3E}">
        <p14:creationId xmlns:p14="http://schemas.microsoft.com/office/powerpoint/2010/main" val="36675284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F43031-6125-4D1C-999B-9695C9A38FA0}"/>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0CD1E79-D98B-406C-8B3A-ABA5B8B44E2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45DA219-D588-4425-A9C3-B9D1C2FD1910}"/>
              </a:ext>
            </a:extLst>
          </p:cNvPr>
          <p:cNvSpPr>
            <a:spLocks noGrp="1"/>
          </p:cNvSpPr>
          <p:nvPr>
            <p:ph type="dt" sz="half" idx="10"/>
          </p:nvPr>
        </p:nvSpPr>
        <p:spPr/>
        <p:txBody>
          <a:bodyPr/>
          <a:lstStyle/>
          <a:p>
            <a:fld id="{6102B6B8-6680-4792-AD0E-117FD4176792}" type="datetimeFigureOut">
              <a:rPr lang="en-GB" smtClean="0"/>
              <a:t>01/12/2020</a:t>
            </a:fld>
            <a:endParaRPr lang="en-GB"/>
          </a:p>
        </p:txBody>
      </p:sp>
      <p:sp>
        <p:nvSpPr>
          <p:cNvPr id="5" name="Footer Placeholder 4">
            <a:extLst>
              <a:ext uri="{FF2B5EF4-FFF2-40B4-BE49-F238E27FC236}">
                <a16:creationId xmlns:a16="http://schemas.microsoft.com/office/drawing/2014/main" id="{7449B173-3909-4283-99F7-EE08C4A67D9B}"/>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4BC49DD3-35F6-4CC5-895B-39F83A0060EF}"/>
              </a:ext>
            </a:extLst>
          </p:cNvPr>
          <p:cNvSpPr>
            <a:spLocks noGrp="1"/>
          </p:cNvSpPr>
          <p:nvPr>
            <p:ph type="sldNum" sz="quarter" idx="12"/>
          </p:nvPr>
        </p:nvSpPr>
        <p:spPr/>
        <p:txBody>
          <a:bodyPr/>
          <a:lstStyle/>
          <a:p>
            <a:fld id="{AF461DEE-8798-4E39-9D25-AE633EB4865D}" type="slidenum">
              <a:rPr lang="en-GB" smtClean="0"/>
              <a:t>‹#›</a:t>
            </a:fld>
            <a:endParaRPr lang="en-GB"/>
          </a:p>
        </p:txBody>
      </p:sp>
    </p:spTree>
    <p:extLst>
      <p:ext uri="{BB962C8B-B14F-4D97-AF65-F5344CB8AC3E}">
        <p14:creationId xmlns:p14="http://schemas.microsoft.com/office/powerpoint/2010/main" val="4516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D0170CB-79CF-4234-9C4C-1B52CCDD57F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4AE7FEE5-495D-44E1-BE74-C386011DA6E4}"/>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31FD09F1-BA91-46AD-B9DF-1689831366AE}"/>
              </a:ext>
            </a:extLst>
          </p:cNvPr>
          <p:cNvSpPr>
            <a:spLocks noGrp="1"/>
          </p:cNvSpPr>
          <p:nvPr>
            <p:ph type="dt" sz="half" idx="10"/>
          </p:nvPr>
        </p:nvSpPr>
        <p:spPr/>
        <p:txBody>
          <a:bodyPr/>
          <a:lstStyle/>
          <a:p>
            <a:fld id="{6102B6B8-6680-4792-AD0E-117FD4176792}" type="datetimeFigureOut">
              <a:rPr lang="en-GB" smtClean="0"/>
              <a:t>01/12/2020</a:t>
            </a:fld>
            <a:endParaRPr lang="en-GB"/>
          </a:p>
        </p:txBody>
      </p:sp>
      <p:sp>
        <p:nvSpPr>
          <p:cNvPr id="5" name="Footer Placeholder 4">
            <a:extLst>
              <a:ext uri="{FF2B5EF4-FFF2-40B4-BE49-F238E27FC236}">
                <a16:creationId xmlns:a16="http://schemas.microsoft.com/office/drawing/2014/main" id="{BF9C1732-68BA-465E-A595-15E072BEC00F}"/>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22AAE8EF-4B51-4D45-8084-4C93DA464E9B}"/>
              </a:ext>
            </a:extLst>
          </p:cNvPr>
          <p:cNvSpPr>
            <a:spLocks noGrp="1"/>
          </p:cNvSpPr>
          <p:nvPr>
            <p:ph type="sldNum" sz="quarter" idx="12"/>
          </p:nvPr>
        </p:nvSpPr>
        <p:spPr/>
        <p:txBody>
          <a:bodyPr/>
          <a:lstStyle/>
          <a:p>
            <a:fld id="{AF461DEE-8798-4E39-9D25-AE633EB4865D}" type="slidenum">
              <a:rPr lang="en-GB" smtClean="0"/>
              <a:t>‹#›</a:t>
            </a:fld>
            <a:endParaRPr lang="en-GB"/>
          </a:p>
        </p:txBody>
      </p:sp>
    </p:spTree>
    <p:extLst>
      <p:ext uri="{BB962C8B-B14F-4D97-AF65-F5344CB8AC3E}">
        <p14:creationId xmlns:p14="http://schemas.microsoft.com/office/powerpoint/2010/main" val="5968896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FEBEE4-50E3-4D4C-8171-0E496A2314A8}"/>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A80907F7-9BC0-4F37-8BEB-A0301174843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D64B636-CB3F-4838-B87A-99FC3C188D7E}"/>
              </a:ext>
            </a:extLst>
          </p:cNvPr>
          <p:cNvSpPr>
            <a:spLocks noGrp="1"/>
          </p:cNvSpPr>
          <p:nvPr>
            <p:ph type="dt" sz="half" idx="10"/>
          </p:nvPr>
        </p:nvSpPr>
        <p:spPr/>
        <p:txBody>
          <a:bodyPr/>
          <a:lstStyle/>
          <a:p>
            <a:fld id="{6102B6B8-6680-4792-AD0E-117FD4176792}" type="datetimeFigureOut">
              <a:rPr lang="en-GB" smtClean="0"/>
              <a:t>01/12/2020</a:t>
            </a:fld>
            <a:endParaRPr lang="en-GB"/>
          </a:p>
        </p:txBody>
      </p:sp>
      <p:sp>
        <p:nvSpPr>
          <p:cNvPr id="5" name="Footer Placeholder 4">
            <a:extLst>
              <a:ext uri="{FF2B5EF4-FFF2-40B4-BE49-F238E27FC236}">
                <a16:creationId xmlns:a16="http://schemas.microsoft.com/office/drawing/2014/main" id="{398C9C11-AF48-4644-B394-57DB99355AB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5A7BF63-8153-4966-91D9-166FEC6BE89C}"/>
              </a:ext>
            </a:extLst>
          </p:cNvPr>
          <p:cNvSpPr>
            <a:spLocks noGrp="1"/>
          </p:cNvSpPr>
          <p:nvPr>
            <p:ph type="sldNum" sz="quarter" idx="12"/>
          </p:nvPr>
        </p:nvSpPr>
        <p:spPr/>
        <p:txBody>
          <a:bodyPr/>
          <a:lstStyle/>
          <a:p>
            <a:fld id="{AF461DEE-8798-4E39-9D25-AE633EB4865D}" type="slidenum">
              <a:rPr lang="en-GB" smtClean="0"/>
              <a:t>‹#›</a:t>
            </a:fld>
            <a:endParaRPr lang="en-GB"/>
          </a:p>
        </p:txBody>
      </p:sp>
    </p:spTree>
    <p:extLst>
      <p:ext uri="{BB962C8B-B14F-4D97-AF65-F5344CB8AC3E}">
        <p14:creationId xmlns:p14="http://schemas.microsoft.com/office/powerpoint/2010/main" val="1972737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7C1239-4666-404E-9BF8-1B50A2D78B1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6DED3FFF-82FB-479D-9414-067763AE37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CAFB607-C235-4A65-A1E3-3278CD77462F}"/>
              </a:ext>
            </a:extLst>
          </p:cNvPr>
          <p:cNvSpPr>
            <a:spLocks noGrp="1"/>
          </p:cNvSpPr>
          <p:nvPr>
            <p:ph type="dt" sz="half" idx="10"/>
          </p:nvPr>
        </p:nvSpPr>
        <p:spPr/>
        <p:txBody>
          <a:bodyPr/>
          <a:lstStyle/>
          <a:p>
            <a:fld id="{6102B6B8-6680-4792-AD0E-117FD4176792}" type="datetimeFigureOut">
              <a:rPr lang="en-GB" smtClean="0"/>
              <a:t>01/12/2020</a:t>
            </a:fld>
            <a:endParaRPr lang="en-GB"/>
          </a:p>
        </p:txBody>
      </p:sp>
      <p:sp>
        <p:nvSpPr>
          <p:cNvPr id="5" name="Footer Placeholder 4">
            <a:extLst>
              <a:ext uri="{FF2B5EF4-FFF2-40B4-BE49-F238E27FC236}">
                <a16:creationId xmlns:a16="http://schemas.microsoft.com/office/drawing/2014/main" id="{EF4AF569-B294-42D4-B96F-8A310861CBA7}"/>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4D9D93E-9121-444C-8607-AAEA3EAA8733}"/>
              </a:ext>
            </a:extLst>
          </p:cNvPr>
          <p:cNvSpPr>
            <a:spLocks noGrp="1"/>
          </p:cNvSpPr>
          <p:nvPr>
            <p:ph type="sldNum" sz="quarter" idx="12"/>
          </p:nvPr>
        </p:nvSpPr>
        <p:spPr/>
        <p:txBody>
          <a:bodyPr/>
          <a:lstStyle/>
          <a:p>
            <a:fld id="{AF461DEE-8798-4E39-9D25-AE633EB4865D}" type="slidenum">
              <a:rPr lang="en-GB" smtClean="0"/>
              <a:t>‹#›</a:t>
            </a:fld>
            <a:endParaRPr lang="en-GB"/>
          </a:p>
        </p:txBody>
      </p:sp>
    </p:spTree>
    <p:extLst>
      <p:ext uri="{BB962C8B-B14F-4D97-AF65-F5344CB8AC3E}">
        <p14:creationId xmlns:p14="http://schemas.microsoft.com/office/powerpoint/2010/main" val="9462484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E3870-BD14-4031-96E9-3F7175178302}"/>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95F68AA0-01B0-48DF-9CD1-216364C8355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DD94295E-87D7-405E-B3EF-1220A0B3ACC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B22504F5-A098-4E01-8C38-31D042508545}"/>
              </a:ext>
            </a:extLst>
          </p:cNvPr>
          <p:cNvSpPr>
            <a:spLocks noGrp="1"/>
          </p:cNvSpPr>
          <p:nvPr>
            <p:ph type="dt" sz="half" idx="10"/>
          </p:nvPr>
        </p:nvSpPr>
        <p:spPr/>
        <p:txBody>
          <a:bodyPr/>
          <a:lstStyle/>
          <a:p>
            <a:fld id="{6102B6B8-6680-4792-AD0E-117FD4176792}" type="datetimeFigureOut">
              <a:rPr lang="en-GB" smtClean="0"/>
              <a:t>01/12/2020</a:t>
            </a:fld>
            <a:endParaRPr lang="en-GB"/>
          </a:p>
        </p:txBody>
      </p:sp>
      <p:sp>
        <p:nvSpPr>
          <p:cNvPr id="6" name="Footer Placeholder 5">
            <a:extLst>
              <a:ext uri="{FF2B5EF4-FFF2-40B4-BE49-F238E27FC236}">
                <a16:creationId xmlns:a16="http://schemas.microsoft.com/office/drawing/2014/main" id="{21880F56-165C-40E0-BEDA-3447AFE013E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6EEB6B2B-E971-4F89-A534-F05357D0BD42}"/>
              </a:ext>
            </a:extLst>
          </p:cNvPr>
          <p:cNvSpPr>
            <a:spLocks noGrp="1"/>
          </p:cNvSpPr>
          <p:nvPr>
            <p:ph type="sldNum" sz="quarter" idx="12"/>
          </p:nvPr>
        </p:nvSpPr>
        <p:spPr/>
        <p:txBody>
          <a:bodyPr/>
          <a:lstStyle/>
          <a:p>
            <a:fld id="{AF461DEE-8798-4E39-9D25-AE633EB4865D}" type="slidenum">
              <a:rPr lang="en-GB" smtClean="0"/>
              <a:t>‹#›</a:t>
            </a:fld>
            <a:endParaRPr lang="en-GB"/>
          </a:p>
        </p:txBody>
      </p:sp>
    </p:spTree>
    <p:extLst>
      <p:ext uri="{BB962C8B-B14F-4D97-AF65-F5344CB8AC3E}">
        <p14:creationId xmlns:p14="http://schemas.microsoft.com/office/powerpoint/2010/main" val="28783622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16896-8476-4C8D-85FD-58370D265FF8}"/>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4EE8AC29-B316-4ACD-B76D-6A5241383C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2BCE461-8D3D-478D-8898-816A3C309D8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08F7B9A-AE66-4D74-8871-DD911837E410}"/>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2E7616B1-86C7-434E-B1A5-629BCADD98FF}"/>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F1ABDE64-F829-45C4-B4CB-103358BF5663}"/>
              </a:ext>
            </a:extLst>
          </p:cNvPr>
          <p:cNvSpPr>
            <a:spLocks noGrp="1"/>
          </p:cNvSpPr>
          <p:nvPr>
            <p:ph type="dt" sz="half" idx="10"/>
          </p:nvPr>
        </p:nvSpPr>
        <p:spPr/>
        <p:txBody>
          <a:bodyPr/>
          <a:lstStyle/>
          <a:p>
            <a:fld id="{6102B6B8-6680-4792-AD0E-117FD4176792}" type="datetimeFigureOut">
              <a:rPr lang="en-GB" smtClean="0"/>
              <a:t>01/12/2020</a:t>
            </a:fld>
            <a:endParaRPr lang="en-GB"/>
          </a:p>
        </p:txBody>
      </p:sp>
      <p:sp>
        <p:nvSpPr>
          <p:cNvPr id="8" name="Footer Placeholder 7">
            <a:extLst>
              <a:ext uri="{FF2B5EF4-FFF2-40B4-BE49-F238E27FC236}">
                <a16:creationId xmlns:a16="http://schemas.microsoft.com/office/drawing/2014/main" id="{C1CBA94E-EF73-4E2E-9A4B-B2767CE522D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9F5CEC8C-2972-41EB-A0BD-5F555A2D6267}"/>
              </a:ext>
            </a:extLst>
          </p:cNvPr>
          <p:cNvSpPr>
            <a:spLocks noGrp="1"/>
          </p:cNvSpPr>
          <p:nvPr>
            <p:ph type="sldNum" sz="quarter" idx="12"/>
          </p:nvPr>
        </p:nvSpPr>
        <p:spPr/>
        <p:txBody>
          <a:bodyPr/>
          <a:lstStyle/>
          <a:p>
            <a:fld id="{AF461DEE-8798-4E39-9D25-AE633EB4865D}" type="slidenum">
              <a:rPr lang="en-GB" smtClean="0"/>
              <a:t>‹#›</a:t>
            </a:fld>
            <a:endParaRPr lang="en-GB"/>
          </a:p>
        </p:txBody>
      </p:sp>
    </p:spTree>
    <p:extLst>
      <p:ext uri="{BB962C8B-B14F-4D97-AF65-F5344CB8AC3E}">
        <p14:creationId xmlns:p14="http://schemas.microsoft.com/office/powerpoint/2010/main" val="17020662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377E16-5CF9-4945-AC4F-3D37AC092E3F}"/>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E1214EE7-A0A6-4EF1-AA99-906900A094A5}"/>
              </a:ext>
            </a:extLst>
          </p:cNvPr>
          <p:cNvSpPr>
            <a:spLocks noGrp="1"/>
          </p:cNvSpPr>
          <p:nvPr>
            <p:ph type="dt" sz="half" idx="10"/>
          </p:nvPr>
        </p:nvSpPr>
        <p:spPr/>
        <p:txBody>
          <a:bodyPr/>
          <a:lstStyle/>
          <a:p>
            <a:fld id="{6102B6B8-6680-4792-AD0E-117FD4176792}" type="datetimeFigureOut">
              <a:rPr lang="en-GB" smtClean="0"/>
              <a:t>01/12/2020</a:t>
            </a:fld>
            <a:endParaRPr lang="en-GB"/>
          </a:p>
        </p:txBody>
      </p:sp>
      <p:sp>
        <p:nvSpPr>
          <p:cNvPr id="4" name="Footer Placeholder 3">
            <a:extLst>
              <a:ext uri="{FF2B5EF4-FFF2-40B4-BE49-F238E27FC236}">
                <a16:creationId xmlns:a16="http://schemas.microsoft.com/office/drawing/2014/main" id="{22DBBBBC-9629-4DC9-9DA8-BB2FDBF0ED9C}"/>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B3841192-794B-4116-83B0-CFCB30CFD725}"/>
              </a:ext>
            </a:extLst>
          </p:cNvPr>
          <p:cNvSpPr>
            <a:spLocks noGrp="1"/>
          </p:cNvSpPr>
          <p:nvPr>
            <p:ph type="sldNum" sz="quarter" idx="12"/>
          </p:nvPr>
        </p:nvSpPr>
        <p:spPr/>
        <p:txBody>
          <a:bodyPr/>
          <a:lstStyle/>
          <a:p>
            <a:fld id="{AF461DEE-8798-4E39-9D25-AE633EB4865D}" type="slidenum">
              <a:rPr lang="en-GB" smtClean="0"/>
              <a:t>‹#›</a:t>
            </a:fld>
            <a:endParaRPr lang="en-GB"/>
          </a:p>
        </p:txBody>
      </p:sp>
    </p:spTree>
    <p:extLst>
      <p:ext uri="{BB962C8B-B14F-4D97-AF65-F5344CB8AC3E}">
        <p14:creationId xmlns:p14="http://schemas.microsoft.com/office/powerpoint/2010/main" val="2802480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46C0F66-94FA-4F5C-964F-CC02525C76A4}"/>
              </a:ext>
            </a:extLst>
          </p:cNvPr>
          <p:cNvSpPr>
            <a:spLocks noGrp="1"/>
          </p:cNvSpPr>
          <p:nvPr>
            <p:ph type="dt" sz="half" idx="10"/>
          </p:nvPr>
        </p:nvSpPr>
        <p:spPr/>
        <p:txBody>
          <a:bodyPr/>
          <a:lstStyle/>
          <a:p>
            <a:fld id="{6102B6B8-6680-4792-AD0E-117FD4176792}" type="datetimeFigureOut">
              <a:rPr lang="en-GB" smtClean="0"/>
              <a:t>01/12/2020</a:t>
            </a:fld>
            <a:endParaRPr lang="en-GB"/>
          </a:p>
        </p:txBody>
      </p:sp>
      <p:sp>
        <p:nvSpPr>
          <p:cNvPr id="3" name="Footer Placeholder 2">
            <a:extLst>
              <a:ext uri="{FF2B5EF4-FFF2-40B4-BE49-F238E27FC236}">
                <a16:creationId xmlns:a16="http://schemas.microsoft.com/office/drawing/2014/main" id="{D8E12D9B-1E51-4F3D-9134-8D041D11BC5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AFDE3FE4-0B23-42B6-A0C7-416E6B36A4D9}"/>
              </a:ext>
            </a:extLst>
          </p:cNvPr>
          <p:cNvSpPr>
            <a:spLocks noGrp="1"/>
          </p:cNvSpPr>
          <p:nvPr>
            <p:ph type="sldNum" sz="quarter" idx="12"/>
          </p:nvPr>
        </p:nvSpPr>
        <p:spPr/>
        <p:txBody>
          <a:bodyPr/>
          <a:lstStyle/>
          <a:p>
            <a:fld id="{AF461DEE-8798-4E39-9D25-AE633EB4865D}" type="slidenum">
              <a:rPr lang="en-GB" smtClean="0"/>
              <a:t>‹#›</a:t>
            </a:fld>
            <a:endParaRPr lang="en-GB"/>
          </a:p>
        </p:txBody>
      </p:sp>
    </p:spTree>
    <p:extLst>
      <p:ext uri="{BB962C8B-B14F-4D97-AF65-F5344CB8AC3E}">
        <p14:creationId xmlns:p14="http://schemas.microsoft.com/office/powerpoint/2010/main" val="18430991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47598C-D35B-4EEB-BD3B-DF2C86A0C2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904DA818-99DC-4C04-89B8-FE9A93B5D00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B8BBB5F0-9A0F-4C60-85EC-46F767A7BE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167529D-B790-4A13-90E9-F67F191B54B3}"/>
              </a:ext>
            </a:extLst>
          </p:cNvPr>
          <p:cNvSpPr>
            <a:spLocks noGrp="1"/>
          </p:cNvSpPr>
          <p:nvPr>
            <p:ph type="dt" sz="half" idx="10"/>
          </p:nvPr>
        </p:nvSpPr>
        <p:spPr/>
        <p:txBody>
          <a:bodyPr/>
          <a:lstStyle/>
          <a:p>
            <a:fld id="{6102B6B8-6680-4792-AD0E-117FD4176792}" type="datetimeFigureOut">
              <a:rPr lang="en-GB" smtClean="0"/>
              <a:t>01/12/2020</a:t>
            </a:fld>
            <a:endParaRPr lang="en-GB"/>
          </a:p>
        </p:txBody>
      </p:sp>
      <p:sp>
        <p:nvSpPr>
          <p:cNvPr id="6" name="Footer Placeholder 5">
            <a:extLst>
              <a:ext uri="{FF2B5EF4-FFF2-40B4-BE49-F238E27FC236}">
                <a16:creationId xmlns:a16="http://schemas.microsoft.com/office/drawing/2014/main" id="{68B0A367-CF9B-477E-9ECA-326EDDE3A43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B729C36-6000-461A-8A12-88E2035B4C84}"/>
              </a:ext>
            </a:extLst>
          </p:cNvPr>
          <p:cNvSpPr>
            <a:spLocks noGrp="1"/>
          </p:cNvSpPr>
          <p:nvPr>
            <p:ph type="sldNum" sz="quarter" idx="12"/>
          </p:nvPr>
        </p:nvSpPr>
        <p:spPr/>
        <p:txBody>
          <a:bodyPr/>
          <a:lstStyle/>
          <a:p>
            <a:fld id="{AF461DEE-8798-4E39-9D25-AE633EB4865D}" type="slidenum">
              <a:rPr lang="en-GB" smtClean="0"/>
              <a:t>‹#›</a:t>
            </a:fld>
            <a:endParaRPr lang="en-GB"/>
          </a:p>
        </p:txBody>
      </p:sp>
    </p:spTree>
    <p:extLst>
      <p:ext uri="{BB962C8B-B14F-4D97-AF65-F5344CB8AC3E}">
        <p14:creationId xmlns:p14="http://schemas.microsoft.com/office/powerpoint/2010/main" val="19370740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9A8FF5-42CD-45A0-AE00-EC00BDB46F2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8D07A8D4-B9C4-40D2-93CF-48DFDB4108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58892BEC-1DC2-4549-AB20-740963F3DB2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1271CFC-410A-4339-88C6-DB181DBEF225}"/>
              </a:ext>
            </a:extLst>
          </p:cNvPr>
          <p:cNvSpPr>
            <a:spLocks noGrp="1"/>
          </p:cNvSpPr>
          <p:nvPr>
            <p:ph type="dt" sz="half" idx="10"/>
          </p:nvPr>
        </p:nvSpPr>
        <p:spPr/>
        <p:txBody>
          <a:bodyPr/>
          <a:lstStyle/>
          <a:p>
            <a:fld id="{6102B6B8-6680-4792-AD0E-117FD4176792}" type="datetimeFigureOut">
              <a:rPr lang="en-GB" smtClean="0"/>
              <a:t>01/12/2020</a:t>
            </a:fld>
            <a:endParaRPr lang="en-GB"/>
          </a:p>
        </p:txBody>
      </p:sp>
      <p:sp>
        <p:nvSpPr>
          <p:cNvPr id="6" name="Footer Placeholder 5">
            <a:extLst>
              <a:ext uri="{FF2B5EF4-FFF2-40B4-BE49-F238E27FC236}">
                <a16:creationId xmlns:a16="http://schemas.microsoft.com/office/drawing/2014/main" id="{44769073-2F45-488B-96DE-7363E8E8291C}"/>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E3623F4F-1FE2-4DDD-BD08-CDB38A89FE40}"/>
              </a:ext>
            </a:extLst>
          </p:cNvPr>
          <p:cNvSpPr>
            <a:spLocks noGrp="1"/>
          </p:cNvSpPr>
          <p:nvPr>
            <p:ph type="sldNum" sz="quarter" idx="12"/>
          </p:nvPr>
        </p:nvSpPr>
        <p:spPr/>
        <p:txBody>
          <a:bodyPr/>
          <a:lstStyle/>
          <a:p>
            <a:fld id="{AF461DEE-8798-4E39-9D25-AE633EB4865D}" type="slidenum">
              <a:rPr lang="en-GB" smtClean="0"/>
              <a:t>‹#›</a:t>
            </a:fld>
            <a:endParaRPr lang="en-GB"/>
          </a:p>
        </p:txBody>
      </p:sp>
    </p:spTree>
    <p:extLst>
      <p:ext uri="{BB962C8B-B14F-4D97-AF65-F5344CB8AC3E}">
        <p14:creationId xmlns:p14="http://schemas.microsoft.com/office/powerpoint/2010/main" val="5246302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D8E46F7-F4AE-4F34-A30D-E1F03E26061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24ED1B3-AD87-47CE-9924-54EA3296647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617D1862-5556-4136-B6BB-4212BB7D438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02B6B8-6680-4792-AD0E-117FD4176792}" type="datetimeFigureOut">
              <a:rPr lang="en-GB" smtClean="0"/>
              <a:t>01/12/2020</a:t>
            </a:fld>
            <a:endParaRPr lang="en-GB"/>
          </a:p>
        </p:txBody>
      </p:sp>
      <p:sp>
        <p:nvSpPr>
          <p:cNvPr id="5" name="Footer Placeholder 4">
            <a:extLst>
              <a:ext uri="{FF2B5EF4-FFF2-40B4-BE49-F238E27FC236}">
                <a16:creationId xmlns:a16="http://schemas.microsoft.com/office/drawing/2014/main" id="{B93B576A-6574-4366-A7FB-1618322FB9C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51513E5B-D67E-4575-B668-941C369DCFE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461DEE-8798-4E39-9D25-AE633EB4865D}" type="slidenum">
              <a:rPr lang="en-GB" smtClean="0"/>
              <a:t>‹#›</a:t>
            </a:fld>
            <a:endParaRPr lang="en-GB"/>
          </a:p>
        </p:txBody>
      </p:sp>
    </p:spTree>
    <p:extLst>
      <p:ext uri="{BB962C8B-B14F-4D97-AF65-F5344CB8AC3E}">
        <p14:creationId xmlns:p14="http://schemas.microsoft.com/office/powerpoint/2010/main" val="251243149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604F53-CAD4-497F-AB97-998D7B501BEB}"/>
              </a:ext>
            </a:extLst>
          </p:cNvPr>
          <p:cNvSpPr>
            <a:spLocks noGrp="1"/>
          </p:cNvSpPr>
          <p:nvPr>
            <p:ph type="ctrTitle"/>
          </p:nvPr>
        </p:nvSpPr>
        <p:spPr/>
        <p:txBody>
          <a:bodyPr/>
          <a:lstStyle/>
          <a:p>
            <a:endParaRPr lang="en-GB"/>
          </a:p>
        </p:txBody>
      </p:sp>
      <p:sp>
        <p:nvSpPr>
          <p:cNvPr id="3" name="Subtitle 2">
            <a:extLst>
              <a:ext uri="{FF2B5EF4-FFF2-40B4-BE49-F238E27FC236}">
                <a16:creationId xmlns:a16="http://schemas.microsoft.com/office/drawing/2014/main" id="{26E9818A-6DCD-44FC-A616-3616F90669CA}"/>
              </a:ext>
            </a:extLst>
          </p:cNvPr>
          <p:cNvSpPr>
            <a:spLocks noGrp="1"/>
          </p:cNvSpPr>
          <p:nvPr>
            <p:ph type="subTitle" idx="1"/>
          </p:nvPr>
        </p:nvSpPr>
        <p:spPr/>
        <p:txBody>
          <a:bodyPr/>
          <a:lstStyle/>
          <a:p>
            <a:endParaRPr lang="en-GB"/>
          </a:p>
        </p:txBody>
      </p:sp>
      <p:sp>
        <p:nvSpPr>
          <p:cNvPr id="4" name="Rectangle 3">
            <a:extLst>
              <a:ext uri="{FF2B5EF4-FFF2-40B4-BE49-F238E27FC236}">
                <a16:creationId xmlns:a16="http://schemas.microsoft.com/office/drawing/2014/main" id="{A179D97A-4318-43E2-85A6-A8C2FA7826A0}"/>
              </a:ext>
            </a:extLst>
          </p:cNvPr>
          <p:cNvSpPr/>
          <p:nvPr/>
        </p:nvSpPr>
        <p:spPr>
          <a:xfrm>
            <a:off x="0" y="-40897"/>
            <a:ext cx="12191999" cy="6939793"/>
          </a:xfrm>
          <a:prstGeom prst="rect">
            <a:avLst/>
          </a:prstGeom>
          <a:gradFill flip="none" rotWithShape="1">
            <a:gsLst>
              <a:gs pos="0">
                <a:schemeClr val="accent5">
                  <a:lumMod val="75000"/>
                  <a:tint val="66000"/>
                  <a:satMod val="160000"/>
                </a:schemeClr>
              </a:gs>
              <a:gs pos="50000">
                <a:schemeClr val="accent5">
                  <a:lumMod val="75000"/>
                  <a:tint val="44500"/>
                  <a:satMod val="160000"/>
                </a:schemeClr>
              </a:gs>
              <a:gs pos="100000">
                <a:schemeClr val="accent5">
                  <a:lumMod val="75000"/>
                  <a:tint val="23500"/>
                  <a:satMod val="160000"/>
                </a:schemeClr>
              </a:gs>
            </a:gsLst>
            <a:lin ang="2700000" scaled="1"/>
            <a:tileRect/>
          </a:gra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5" name="Picture 4" descr="A close up of a logo&#10;&#10;Description automatically generated">
            <a:extLst>
              <a:ext uri="{FF2B5EF4-FFF2-40B4-BE49-F238E27FC236}">
                <a16:creationId xmlns:a16="http://schemas.microsoft.com/office/drawing/2014/main" id="{70024989-81EE-49B2-86C9-14014AB79759}"/>
              </a:ext>
            </a:extLst>
          </p:cNvPr>
          <p:cNvPicPr>
            <a:picLocks noChangeAspect="1"/>
          </p:cNvPicPr>
          <p:nvPr/>
        </p:nvPicPr>
        <p:blipFill>
          <a:blip r:embed="rId2"/>
          <a:stretch>
            <a:fillRect/>
          </a:stretch>
        </p:blipFill>
        <p:spPr>
          <a:xfrm>
            <a:off x="10426951" y="74136"/>
            <a:ext cx="1630824" cy="789930"/>
          </a:xfrm>
          <a:prstGeom prst="rect">
            <a:avLst/>
          </a:prstGeom>
        </p:spPr>
      </p:pic>
      <p:pic>
        <p:nvPicPr>
          <p:cNvPr id="6" name="Picture 5" descr="A close up of a logo&#10;&#10;Description automatically generated">
            <a:extLst>
              <a:ext uri="{FF2B5EF4-FFF2-40B4-BE49-F238E27FC236}">
                <a16:creationId xmlns:a16="http://schemas.microsoft.com/office/drawing/2014/main" id="{E9F2E519-B321-461C-B0C5-CEBF3036E852}"/>
              </a:ext>
            </a:extLst>
          </p:cNvPr>
          <p:cNvPicPr>
            <a:picLocks noChangeAspect="1"/>
          </p:cNvPicPr>
          <p:nvPr/>
        </p:nvPicPr>
        <p:blipFill>
          <a:blip r:embed="rId2"/>
          <a:stretch>
            <a:fillRect/>
          </a:stretch>
        </p:blipFill>
        <p:spPr>
          <a:xfrm>
            <a:off x="125835" y="74136"/>
            <a:ext cx="1630824" cy="789930"/>
          </a:xfrm>
          <a:prstGeom prst="rect">
            <a:avLst/>
          </a:prstGeom>
        </p:spPr>
      </p:pic>
      <p:sp>
        <p:nvSpPr>
          <p:cNvPr id="7" name="TextBox 6">
            <a:extLst>
              <a:ext uri="{FF2B5EF4-FFF2-40B4-BE49-F238E27FC236}">
                <a16:creationId xmlns:a16="http://schemas.microsoft.com/office/drawing/2014/main" id="{FA3B158D-F4F5-42BA-AE7F-B736FEF35FFF}"/>
              </a:ext>
            </a:extLst>
          </p:cNvPr>
          <p:cNvSpPr txBox="1"/>
          <p:nvPr/>
        </p:nvSpPr>
        <p:spPr>
          <a:xfrm>
            <a:off x="2013358" y="159304"/>
            <a:ext cx="8156894" cy="375552"/>
          </a:xfrm>
          <a:prstGeom prst="rect">
            <a:avLst/>
          </a:prstGeom>
          <a:solidFill>
            <a:schemeClr val="bg1"/>
          </a:solidFill>
          <a:ln>
            <a:solidFill>
              <a:schemeClr val="tx1"/>
            </a:solidFill>
          </a:ln>
        </p:spPr>
        <p:txBody>
          <a:bodyPr wrap="square" rtlCol="0">
            <a:spAutoFit/>
          </a:bodyPr>
          <a:lstStyle/>
          <a:p>
            <a:pPr algn="ctr">
              <a:lnSpc>
                <a:spcPct val="107000"/>
              </a:lnSpc>
              <a:spcAft>
                <a:spcPts val="800"/>
              </a:spcAft>
            </a:pPr>
            <a:r>
              <a:rPr lang="en-GB" sz="1800" b="1" dirty="0">
                <a:effectLst/>
                <a:latin typeface="Calibri" panose="020F0502020204030204" pitchFamily="34" charset="0"/>
                <a:ea typeface="Calibri" panose="020F0502020204030204" pitchFamily="34" charset="0"/>
                <a:cs typeface="Times New Roman" panose="02020603050405020304" pitchFamily="18" charset="0"/>
              </a:rPr>
              <a:t>COVID-19 and Obstetrics: A Developing Second Wave? </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 name="TextBox 7">
            <a:extLst>
              <a:ext uri="{FF2B5EF4-FFF2-40B4-BE49-F238E27FC236}">
                <a16:creationId xmlns:a16="http://schemas.microsoft.com/office/drawing/2014/main" id="{14B80E88-4F76-4302-82CC-5D2DE9C4FAD7}"/>
              </a:ext>
            </a:extLst>
          </p:cNvPr>
          <p:cNvSpPr txBox="1"/>
          <p:nvPr/>
        </p:nvSpPr>
        <p:spPr>
          <a:xfrm>
            <a:off x="125835" y="1120135"/>
            <a:ext cx="7625594" cy="1146468"/>
          </a:xfrm>
          <a:prstGeom prst="rect">
            <a:avLst/>
          </a:prstGeom>
          <a:solidFill>
            <a:schemeClr val="bg1"/>
          </a:solidFill>
          <a:ln>
            <a:solidFill>
              <a:schemeClr val="tx1"/>
            </a:solidFill>
          </a:ln>
        </p:spPr>
        <p:txBody>
          <a:bodyPr wrap="square" rtlCol="0">
            <a:spAutoFit/>
          </a:bodyPr>
          <a:lstStyle/>
          <a:p>
            <a:r>
              <a:rPr lang="en-GB" sz="1200" b="1" u="sng" dirty="0"/>
              <a:t>Introduction</a:t>
            </a:r>
          </a:p>
          <a:p>
            <a:endParaRPr lang="en-GB" sz="400" b="1" u="sng" dirty="0"/>
          </a:p>
          <a:p>
            <a:r>
              <a:rPr lang="en-US" sz="1050" dirty="0"/>
              <a:t>The recent upsurge in cases of COVID-19 throughout Europe has prompted concerns of a developing “second wave” of infections.</a:t>
            </a:r>
            <a:r>
              <a:rPr lang="en-US" sz="1050" baseline="30000" dirty="0"/>
              <a:t>1 </a:t>
            </a:r>
            <a:r>
              <a:rPr lang="en-US" sz="1050" dirty="0"/>
              <a:t>Published data from the first wave of cases demonstrates rates of COVID-19 infection within the obstetric community of around 10%, with around 1 in 20 asymptomatic mothers attending hospital being positive for the virus</a:t>
            </a:r>
            <a:r>
              <a:rPr lang="en-US" sz="1050" baseline="30000" dirty="0"/>
              <a:t>2</a:t>
            </a:r>
            <a:r>
              <a:rPr lang="en-US" sz="1050" dirty="0"/>
              <a:t>. Here, we investigate the rates of SARS-CoV-2 infection amongst pregnant women within NHS Greater Glasgow and Clyde (NHS GGC) during both in the initial “first wave” of infections seen in Spring 2020 and more recently. We aimed to compare the characteristics and outcomes of patients during both time periods. </a:t>
            </a:r>
            <a:endParaRPr lang="en-GB" sz="1050" dirty="0"/>
          </a:p>
        </p:txBody>
      </p:sp>
      <p:sp>
        <p:nvSpPr>
          <p:cNvPr id="9" name="TextBox 8">
            <a:extLst>
              <a:ext uri="{FF2B5EF4-FFF2-40B4-BE49-F238E27FC236}">
                <a16:creationId xmlns:a16="http://schemas.microsoft.com/office/drawing/2014/main" id="{79B02D9E-928A-40CA-9CAF-DAD50609209F}"/>
              </a:ext>
            </a:extLst>
          </p:cNvPr>
          <p:cNvSpPr txBox="1"/>
          <p:nvPr/>
        </p:nvSpPr>
        <p:spPr>
          <a:xfrm>
            <a:off x="134225" y="2406752"/>
            <a:ext cx="3850545" cy="2600712"/>
          </a:xfrm>
          <a:prstGeom prst="rect">
            <a:avLst/>
          </a:prstGeom>
          <a:solidFill>
            <a:schemeClr val="bg1"/>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prstClr val="black"/>
                </a:solidFill>
                <a:effectLst/>
                <a:uLnTx/>
                <a:uFillTx/>
                <a:latin typeface="Calibri" panose="020F0502020204030204"/>
                <a:ea typeface="+mn-ea"/>
                <a:cs typeface="+mn-cs"/>
              </a:rPr>
              <a:t>Methods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4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Caldicott Guardian approval was obtained and requirement for formal ethical review waived by the West of Scotland Research Ethics Service. All female patients of child-bearing age with a positive SARS-CoV-2 test between 11th March – 15th October 2020 were identified by the NHS GGC Infection Prevention and Control team. These patients were cross-referenced to local electronic notes systems to identify pregnant or recently pregnant women (within 6 weeks post-partum). “First” wave was described as occurring between 1</a:t>
            </a:r>
            <a:r>
              <a:rPr kumimoji="0" lang="en-US" sz="1050" b="0" i="0" u="none" strike="noStrike" kern="1200" cap="none" spc="0" normalizeH="0" baseline="30000" noProof="0" dirty="0">
                <a:ln>
                  <a:noFill/>
                </a:ln>
                <a:solidFill>
                  <a:prstClr val="black"/>
                </a:solidFill>
                <a:effectLst/>
                <a:uLnTx/>
                <a:uFillTx/>
                <a:latin typeface="Calibri" panose="020F0502020204030204"/>
                <a:ea typeface="+mn-ea"/>
                <a:cs typeface="+mn-cs"/>
              </a:rPr>
              <a:t>st</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 March to 31</a:t>
            </a:r>
            <a:r>
              <a:rPr kumimoji="0" lang="en-US" sz="1050" b="0" i="0" u="none" strike="noStrike" kern="1200" cap="none" spc="0" normalizeH="0" baseline="30000" noProof="0" dirty="0">
                <a:ln>
                  <a:noFill/>
                </a:ln>
                <a:solidFill>
                  <a:prstClr val="black"/>
                </a:solidFill>
                <a:effectLst/>
                <a:uLnTx/>
                <a:uFillTx/>
                <a:latin typeface="Calibri" panose="020F0502020204030204"/>
                <a:ea typeface="+mn-ea"/>
                <a:cs typeface="+mn-cs"/>
              </a:rPr>
              <a:t>st</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 May 2020, “second” wave was defined as 1st September to 31</a:t>
            </a:r>
            <a:r>
              <a:rPr kumimoji="0" lang="en-US" sz="1050" b="0" i="0" u="none" strike="noStrike" kern="1200" cap="none" spc="0" normalizeH="0" baseline="30000" noProof="0" dirty="0">
                <a:ln>
                  <a:noFill/>
                </a:ln>
                <a:solidFill>
                  <a:prstClr val="black"/>
                </a:solidFill>
                <a:effectLst/>
                <a:uLnTx/>
                <a:uFillTx/>
                <a:latin typeface="Calibri" panose="020F0502020204030204"/>
                <a:ea typeface="+mn-ea"/>
                <a:cs typeface="+mn-cs"/>
              </a:rPr>
              <a:t>st</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 October. Collected data were de-identified prior to analysis and Chi-Squared statistical analyses performed using GraphPad statistical software. Descriptive statistics are reported with results expressed as mean (SD), median [IQR], or n (%). </a:t>
            </a:r>
            <a:endParaRPr kumimoji="0" lang="en-GB" sz="105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
        <p:nvSpPr>
          <p:cNvPr id="10" name="TextBox 9">
            <a:extLst>
              <a:ext uri="{FF2B5EF4-FFF2-40B4-BE49-F238E27FC236}">
                <a16:creationId xmlns:a16="http://schemas.microsoft.com/office/drawing/2014/main" id="{BE7071D1-107A-4D59-B4CE-4189C341AEA8}"/>
              </a:ext>
            </a:extLst>
          </p:cNvPr>
          <p:cNvSpPr txBox="1"/>
          <p:nvPr/>
        </p:nvSpPr>
        <p:spPr>
          <a:xfrm>
            <a:off x="7885653" y="1121654"/>
            <a:ext cx="4172122" cy="2662267"/>
          </a:xfrm>
          <a:prstGeom prst="rect">
            <a:avLst/>
          </a:prstGeom>
          <a:solidFill>
            <a:schemeClr val="bg1"/>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prstClr val="black"/>
                </a:solidFill>
                <a:effectLst/>
                <a:uLnTx/>
                <a:uFillTx/>
                <a:latin typeface="Calibri" panose="020F0502020204030204"/>
                <a:ea typeface="+mn-ea"/>
                <a:cs typeface="+mn-cs"/>
              </a:rPr>
              <a:t>Results</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4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As shown in Figure 1, during the first wave of the pandemic, 23 pregnant or recently pregnant women tested positive for SARS-CoV-2; of these 14 (61%) were admitted to hospital. No positive cases occurred between June-August, however since September a total of 38 patients have tested positive, with 11 being admitted to hospital (29%). This represents a significant reduction in admission rates (p=0.018). In both waves of infection, patients have required mainly level one care.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400" b="0" i="0" u="none"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In both cohorts, cough and fever were the most prevalent symptoms, although both were more prevalent in the first wave (cough present in 60% in 1</a:t>
            </a:r>
            <a:r>
              <a:rPr kumimoji="0" lang="en-US" sz="1050" b="0" i="0" u="none" strike="noStrike" kern="1200" cap="none" spc="0" normalizeH="0" baseline="30000" noProof="0" dirty="0">
                <a:ln>
                  <a:noFill/>
                </a:ln>
                <a:solidFill>
                  <a:prstClr val="black"/>
                </a:solidFill>
                <a:effectLst/>
                <a:uLnTx/>
                <a:uFillTx/>
                <a:latin typeface="Calibri" panose="020F0502020204030204"/>
                <a:ea typeface="+mn-ea"/>
                <a:cs typeface="+mn-cs"/>
              </a:rPr>
              <a:t>st</a:t>
            </a:r>
            <a:r>
              <a:rPr kumimoji="0" lang="en-US" sz="1050" b="0" i="0" u="none" strike="noStrike" kern="1200" cap="none" spc="0" normalizeH="0" baseline="0" noProof="0" dirty="0">
                <a:ln>
                  <a:noFill/>
                </a:ln>
                <a:solidFill>
                  <a:prstClr val="black"/>
                </a:solidFill>
                <a:effectLst/>
                <a:uLnTx/>
                <a:uFillTx/>
                <a:latin typeface="Calibri" panose="020F0502020204030204"/>
                <a:ea typeface="+mn-ea"/>
                <a:cs typeface="+mn-cs"/>
              </a:rPr>
              <a:t> wave and 37% second wave; fever present in 53% in the first wave and 26% in the second wave). Three patients (13%) were asymptomatic in the “first wave” of cases, with four patients (10.5%) asymptomatic in the second cohort. Characteristics of patients within the different “waves” of infection are as shown in Table 1. </a:t>
            </a:r>
          </a:p>
        </p:txBody>
      </p:sp>
      <p:sp>
        <p:nvSpPr>
          <p:cNvPr id="11" name="TextBox 10">
            <a:extLst>
              <a:ext uri="{FF2B5EF4-FFF2-40B4-BE49-F238E27FC236}">
                <a16:creationId xmlns:a16="http://schemas.microsoft.com/office/drawing/2014/main" id="{B270E049-E2C6-4022-A43B-17E25A51F459}"/>
              </a:ext>
            </a:extLst>
          </p:cNvPr>
          <p:cNvSpPr txBox="1"/>
          <p:nvPr/>
        </p:nvSpPr>
        <p:spPr>
          <a:xfrm>
            <a:off x="7885653" y="3873641"/>
            <a:ext cx="4172122" cy="2500685"/>
          </a:xfrm>
          <a:prstGeom prst="rect">
            <a:avLst/>
          </a:prstGeom>
          <a:solidFill>
            <a:schemeClr val="bg1"/>
          </a:solidFill>
          <a:ln>
            <a:solidFill>
              <a:schemeClr val="tx1"/>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200" b="1" i="0" u="sng" strike="noStrike" kern="1200" cap="none" spc="0" normalizeH="0" baseline="0" noProof="0" dirty="0">
                <a:ln>
                  <a:noFill/>
                </a:ln>
                <a:solidFill>
                  <a:prstClr val="black"/>
                </a:solidFill>
                <a:effectLst/>
                <a:uLnTx/>
                <a:uFillTx/>
                <a:latin typeface="Calibri" panose="020F0502020204030204"/>
                <a:ea typeface="+mn-ea"/>
                <a:cs typeface="+mn-cs"/>
              </a:rPr>
              <a:t>Discussion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GB" sz="400" b="1" i="0" u="sng" strike="noStrike" kern="1200" cap="none" spc="0" normalizeH="0" baseline="0" noProof="0" dirty="0">
              <a:ln>
                <a:noFill/>
              </a:ln>
              <a:solidFill>
                <a:prstClr val="black"/>
              </a:solidFill>
              <a:effectLst/>
              <a:uLnTx/>
              <a:uFillTx/>
              <a:latin typeface="Calibri" panose="020F0502020204030204"/>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050" b="0" i="0" u="none" strike="noStrike" kern="1200" cap="none" spc="0" normalizeH="0" baseline="0" noProof="0" dirty="0">
                <a:ln>
                  <a:noFill/>
                </a:ln>
                <a:effectLst/>
                <a:uLnTx/>
                <a:uFillTx/>
                <a:latin typeface="Calibri" panose="020F0502020204030204"/>
                <a:ea typeface="+mn-ea"/>
                <a:cs typeface="+mn-cs"/>
              </a:rPr>
              <a:t>We demonstrate the total number of reported infections amongst obstetric patients in the two months from September to be already greater than that see in the first wave of infections in Spring. Recent infections have tended to occur at a later gestation than in the first wave, however less patients have required admission to hospital. Rates of patients requiring oxygen have been almost identical  (13.0% in first wave vs. 13.2% in second wave).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400" dirty="0">
              <a:solidFill>
                <a:srgbClr val="FF0000"/>
              </a:solidFill>
              <a:latin typeface="Calibri" panose="020F0502020204030204"/>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050" dirty="0">
                <a:latin typeface="Calibri" panose="020F0502020204030204"/>
              </a:rPr>
              <a:t>Greater access to testing may account for the higher rates of cases diagnosed recently and it is reassuring that most patients have not been severely unwell with infection. However, the rise in infection numbers highlights the ongoing need for precautions to limit the spread of infection and ongoing data collection and analyses to investigate the impact of this developing second wave. </a:t>
            </a:r>
          </a:p>
        </p:txBody>
      </p:sp>
      <p:sp>
        <p:nvSpPr>
          <p:cNvPr id="12" name="TextBox 11">
            <a:extLst>
              <a:ext uri="{FF2B5EF4-FFF2-40B4-BE49-F238E27FC236}">
                <a16:creationId xmlns:a16="http://schemas.microsoft.com/office/drawing/2014/main" id="{703A9B53-9BEE-4E32-9DCE-CC9181405A9A}"/>
              </a:ext>
            </a:extLst>
          </p:cNvPr>
          <p:cNvSpPr txBox="1"/>
          <p:nvPr/>
        </p:nvSpPr>
        <p:spPr>
          <a:xfrm>
            <a:off x="9980872" y="6426940"/>
            <a:ext cx="2174042" cy="415498"/>
          </a:xfrm>
          <a:prstGeom prst="rect">
            <a:avLst/>
          </a:prstGeom>
          <a:solidFill>
            <a:schemeClr val="bg1"/>
          </a:solidFill>
          <a:ln>
            <a:solidFill>
              <a:schemeClr val="tx1"/>
            </a:solidFill>
          </a:ln>
        </p:spPr>
        <p:txBody>
          <a:bodyPr wrap="square" rtlCol="0">
            <a:spAutoFit/>
          </a:bodyPr>
          <a:lstStyle/>
          <a:p>
            <a:r>
              <a:rPr lang="en-GB" sz="700" i="1" dirty="0"/>
              <a:t>References</a:t>
            </a:r>
            <a:r>
              <a:rPr lang="en-GB" sz="700" dirty="0"/>
              <a:t>:</a:t>
            </a:r>
          </a:p>
          <a:p>
            <a:pPr algn="r"/>
            <a:r>
              <a:rPr lang="en-US" sz="700" dirty="0"/>
              <a:t>1.   Looi M-K. </a:t>
            </a:r>
            <a:r>
              <a:rPr lang="en-GB" sz="700" dirty="0"/>
              <a:t>Br Med J</a:t>
            </a:r>
            <a:r>
              <a:rPr lang="en-US" sz="700" dirty="0"/>
              <a:t> 2020; 371: m4113.</a:t>
            </a:r>
          </a:p>
          <a:p>
            <a:pPr algn="r"/>
            <a:r>
              <a:rPr lang="en-GB" sz="700" dirty="0"/>
              <a:t>2.   Allotey J et al. Br Med J. 2020;370:m3320.</a:t>
            </a:r>
          </a:p>
        </p:txBody>
      </p:sp>
      <p:sp>
        <p:nvSpPr>
          <p:cNvPr id="16" name="TextBox 15">
            <a:extLst>
              <a:ext uri="{FF2B5EF4-FFF2-40B4-BE49-F238E27FC236}">
                <a16:creationId xmlns:a16="http://schemas.microsoft.com/office/drawing/2014/main" id="{A5071ED1-476D-4844-AB2E-4A2F040B6120}"/>
              </a:ext>
            </a:extLst>
          </p:cNvPr>
          <p:cNvSpPr txBox="1"/>
          <p:nvPr/>
        </p:nvSpPr>
        <p:spPr>
          <a:xfrm>
            <a:off x="2013358" y="570269"/>
            <a:ext cx="8156894" cy="461665"/>
          </a:xfrm>
          <a:prstGeom prst="rect">
            <a:avLst/>
          </a:prstGeom>
          <a:noFill/>
        </p:spPr>
        <p:txBody>
          <a:bodyPr wrap="square" rtlCol="0">
            <a:spAutoFit/>
          </a:bodyPr>
          <a:lstStyle/>
          <a:p>
            <a:pPr algn="ctr"/>
            <a:r>
              <a:rPr lang="en-US" sz="1200" dirty="0"/>
              <a:t>McCallum A, Brown N, </a:t>
            </a:r>
            <a:r>
              <a:rPr lang="en-US" sz="1200"/>
              <a:t>Campbell R, Litchfield </a:t>
            </a:r>
            <a:r>
              <a:rPr lang="en-US" sz="1200" dirty="0"/>
              <a:t>K, Kearns R.</a:t>
            </a:r>
          </a:p>
          <a:p>
            <a:pPr algn="ctr"/>
            <a:r>
              <a:rPr lang="en-US" sz="1200" i="1" dirty="0"/>
              <a:t>Princess Royal Maternity Hospital, Glasgow</a:t>
            </a:r>
            <a:endParaRPr lang="en-GB" sz="1200" i="1" dirty="0"/>
          </a:p>
        </p:txBody>
      </p:sp>
      <p:sp>
        <p:nvSpPr>
          <p:cNvPr id="18" name="Rectangle 3">
            <a:extLst>
              <a:ext uri="{FF2B5EF4-FFF2-40B4-BE49-F238E27FC236}">
                <a16:creationId xmlns:a16="http://schemas.microsoft.com/office/drawing/2014/main" id="{289D5C39-297D-4C12-8FAF-A2CC528C66ED}"/>
              </a:ext>
            </a:extLst>
          </p:cNvPr>
          <p:cNvSpPr>
            <a:spLocks noChangeArrowheads="1"/>
          </p:cNvSpPr>
          <p:nvPr/>
        </p:nvSpPr>
        <p:spPr bwMode="auto">
          <a:xfrm>
            <a:off x="6449649" y="169225"/>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ctr" defTabSz="914400" rtl="0" eaLnBrk="0" fontAlgn="base" latinLnBrk="0" hangingPunct="0">
              <a:lnSpc>
                <a:spcPct val="100000"/>
              </a:lnSpc>
              <a:spcBef>
                <a:spcPct val="0"/>
              </a:spcBef>
              <a:spcAft>
                <a:spcPct val="0"/>
              </a:spcAft>
              <a:buClrTx/>
              <a:buSzTx/>
              <a:buFontTx/>
              <a:buNone/>
              <a:tabLst/>
            </a:pPr>
            <a:br>
              <a:rPr kumimoji="0" lang="en-US" altLang="en-US" sz="1100" b="0" i="0" u="none" strike="noStrike" cap="none" normalizeH="0" baseline="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br>
            <a:endParaRPr kumimoji="0" lang="en-US" altLang="en-US" sz="1800" b="0" i="0" u="none" strike="noStrike" cap="none" normalizeH="0" baseline="0">
              <a:ln>
                <a:noFill/>
              </a:ln>
              <a:solidFill>
                <a:schemeClr val="tx1"/>
              </a:solidFill>
              <a:effectLst/>
              <a:latin typeface="Arial" panose="020B0604020202020204" pitchFamily="34" charset="0"/>
            </a:endParaRPr>
          </a:p>
        </p:txBody>
      </p:sp>
      <p:graphicFrame>
        <p:nvGraphicFramePr>
          <p:cNvPr id="20" name="Chart 19">
            <a:extLst>
              <a:ext uri="{FF2B5EF4-FFF2-40B4-BE49-F238E27FC236}">
                <a16:creationId xmlns:a16="http://schemas.microsoft.com/office/drawing/2014/main" id="{3B7925F3-1E8E-4063-B62E-FB38D7E411A3}"/>
              </a:ext>
            </a:extLst>
          </p:cNvPr>
          <p:cNvGraphicFramePr>
            <a:graphicFrameLocks/>
          </p:cNvGraphicFramePr>
          <p:nvPr>
            <p:extLst>
              <p:ext uri="{D42A27DB-BD31-4B8C-83A1-F6EECF244321}">
                <p14:modId xmlns:p14="http://schemas.microsoft.com/office/powerpoint/2010/main" val="235034302"/>
              </p:ext>
            </p:extLst>
          </p:nvPr>
        </p:nvGraphicFramePr>
        <p:xfrm>
          <a:off x="134225" y="5116983"/>
          <a:ext cx="3312321" cy="163625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Table 13">
            <a:extLst>
              <a:ext uri="{FF2B5EF4-FFF2-40B4-BE49-F238E27FC236}">
                <a16:creationId xmlns:a16="http://schemas.microsoft.com/office/drawing/2014/main" id="{20848829-6891-4F6F-A9B8-14F4AC9AFC15}"/>
              </a:ext>
            </a:extLst>
          </p:cNvPr>
          <p:cNvGraphicFramePr>
            <a:graphicFrameLocks noGrp="1"/>
          </p:cNvGraphicFramePr>
          <p:nvPr>
            <p:extLst>
              <p:ext uri="{D42A27DB-BD31-4B8C-83A1-F6EECF244321}">
                <p14:modId xmlns:p14="http://schemas.microsoft.com/office/powerpoint/2010/main" val="1327770038"/>
              </p:ext>
            </p:extLst>
          </p:nvPr>
        </p:nvGraphicFramePr>
        <p:xfrm>
          <a:off x="4118994" y="2406752"/>
          <a:ext cx="3632435" cy="4114800"/>
        </p:xfrm>
        <a:graphic>
          <a:graphicData uri="http://schemas.openxmlformats.org/drawingml/2006/table">
            <a:tbl>
              <a:tblPr>
                <a:tableStyleId>{5C22544A-7EE6-4342-B048-85BDC9FD1C3A}</a:tableStyleId>
              </a:tblPr>
              <a:tblGrid>
                <a:gridCol w="1757931">
                  <a:extLst>
                    <a:ext uri="{9D8B030D-6E8A-4147-A177-3AD203B41FA5}">
                      <a16:colId xmlns:a16="http://schemas.microsoft.com/office/drawing/2014/main" val="3595027170"/>
                    </a:ext>
                  </a:extLst>
                </a:gridCol>
                <a:gridCol w="468626">
                  <a:extLst>
                    <a:ext uri="{9D8B030D-6E8A-4147-A177-3AD203B41FA5}">
                      <a16:colId xmlns:a16="http://schemas.microsoft.com/office/drawing/2014/main" val="2307503202"/>
                    </a:ext>
                  </a:extLst>
                </a:gridCol>
                <a:gridCol w="468626">
                  <a:extLst>
                    <a:ext uri="{9D8B030D-6E8A-4147-A177-3AD203B41FA5}">
                      <a16:colId xmlns:a16="http://schemas.microsoft.com/office/drawing/2014/main" val="1673427437"/>
                    </a:ext>
                  </a:extLst>
                </a:gridCol>
                <a:gridCol w="468626">
                  <a:extLst>
                    <a:ext uri="{9D8B030D-6E8A-4147-A177-3AD203B41FA5}">
                      <a16:colId xmlns:a16="http://schemas.microsoft.com/office/drawing/2014/main" val="1139660292"/>
                    </a:ext>
                  </a:extLst>
                </a:gridCol>
                <a:gridCol w="468626">
                  <a:extLst>
                    <a:ext uri="{9D8B030D-6E8A-4147-A177-3AD203B41FA5}">
                      <a16:colId xmlns:a16="http://schemas.microsoft.com/office/drawing/2014/main" val="3487869166"/>
                    </a:ext>
                  </a:extLst>
                </a:gridCol>
              </a:tblGrid>
              <a:tr h="56444">
                <a:tc rowSpan="2">
                  <a:txBody>
                    <a:bodyPr/>
                    <a:lstStyle/>
                    <a:p>
                      <a:pPr algn="l" fontAlgn="b"/>
                      <a:endParaRPr lang="en-GB" sz="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gridSpan="2">
                  <a:txBody>
                    <a:bodyPr/>
                    <a:lstStyle/>
                    <a:p>
                      <a:pPr algn="ctr" fontAlgn="b"/>
                      <a:r>
                        <a:rPr lang="en-GB" sz="700" b="1" u="none" strike="noStrike" dirty="0">
                          <a:effectLst/>
                        </a:rPr>
                        <a:t>1st wave Cases</a:t>
                      </a:r>
                      <a:endParaRPr lang="en-GB" sz="7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hMerge="1">
                  <a:txBody>
                    <a:bodyPr/>
                    <a:lstStyle/>
                    <a:p>
                      <a:endParaRPr lang="en-GB"/>
                    </a:p>
                  </a:txBody>
                  <a:tcPr/>
                </a:tc>
                <a:tc gridSpan="2">
                  <a:txBody>
                    <a:bodyPr/>
                    <a:lstStyle/>
                    <a:p>
                      <a:pPr algn="ctr" fontAlgn="b"/>
                      <a:r>
                        <a:rPr lang="en-GB" sz="700" b="1" u="none" strike="noStrike" dirty="0">
                          <a:effectLst/>
                        </a:rPr>
                        <a:t>2nd Wave Cases</a:t>
                      </a:r>
                      <a:endParaRPr lang="en-GB" sz="700" b="1"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hMerge="1">
                  <a:txBody>
                    <a:bodyPr/>
                    <a:lstStyle/>
                    <a:p>
                      <a:endParaRPr lang="en-GB"/>
                    </a:p>
                  </a:txBody>
                  <a:tcPr/>
                </a:tc>
                <a:extLst>
                  <a:ext uri="{0D108BD9-81ED-4DB2-BD59-A6C34878D82A}">
                    <a16:rowId xmlns:a16="http://schemas.microsoft.com/office/drawing/2014/main" val="128655652"/>
                  </a:ext>
                </a:extLst>
              </a:tr>
              <a:tr h="106680">
                <a:tc vMerge="1">
                  <a:txBody>
                    <a:bodyPr/>
                    <a:lstStyle/>
                    <a:p>
                      <a:pPr algn="l" fontAlgn="b"/>
                      <a:r>
                        <a:rPr lang="en-GB" sz="500" u="none" strike="noStrike" dirty="0">
                          <a:effectLst/>
                        </a:rPr>
                        <a:t> </a:t>
                      </a:r>
                    </a:p>
                    <a:p>
                      <a:pPr algn="r" fontAlgn="b"/>
                      <a:r>
                        <a:rPr lang="en-GB" sz="500" u="none" strike="noStrike" dirty="0">
                          <a:effectLst/>
                        </a:rPr>
                        <a:t>n=</a:t>
                      </a:r>
                      <a:endParaRPr lang="en-GB" sz="500" b="0" i="0" u="none" strike="noStrike" dirty="0">
                        <a:solidFill>
                          <a:srgbClr val="000000"/>
                        </a:solidFill>
                        <a:effectLst/>
                        <a:latin typeface="Calibri" panose="020F0502020204030204" pitchFamily="34" charset="0"/>
                      </a:endParaRPr>
                    </a:p>
                  </a:txBody>
                  <a:tcPr marL="0" marR="0" marT="0" marB="0" anchor="b"/>
                </a:tc>
                <a:tc>
                  <a:txBody>
                    <a:bodyPr/>
                    <a:lstStyle/>
                    <a:p>
                      <a:pPr algn="ctr" fontAlgn="b"/>
                      <a:r>
                        <a:rPr lang="en-GB" sz="800" b="0" i="0" u="none" strike="noStrike" dirty="0">
                          <a:solidFill>
                            <a:srgbClr val="000000"/>
                          </a:solidFill>
                          <a:effectLst/>
                          <a:latin typeface="Calibri" panose="020F0502020204030204" pitchFamily="34" charset="0"/>
                        </a:rPr>
                        <a:t>n=23</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00" u="none" strike="noStrike" dirty="0">
                          <a:effectLst/>
                        </a:rPr>
                        <a:t> %</a:t>
                      </a:r>
                      <a:endParaRPr lang="en-GB" sz="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00" u="none" strike="noStrike" dirty="0">
                          <a:effectLst/>
                        </a:rPr>
                        <a:t>n= 38</a:t>
                      </a:r>
                      <a:endParaRPr lang="en-GB" sz="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00" u="none" strike="noStrike" dirty="0">
                          <a:effectLst/>
                        </a:rPr>
                        <a:t>%</a:t>
                      </a:r>
                      <a:endParaRPr lang="en-GB" sz="80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11528862"/>
                  </a:ext>
                </a:extLst>
              </a:tr>
              <a:tr h="106680">
                <a:tc>
                  <a:txBody>
                    <a:bodyPr/>
                    <a:lstStyle/>
                    <a:p>
                      <a:pPr algn="l" fontAlgn="b"/>
                      <a:r>
                        <a:rPr lang="en-GB" sz="850" b="1" u="none" strike="noStrike" dirty="0">
                          <a:effectLst/>
                        </a:rPr>
                        <a:t> Age</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l"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l" fontAlgn="b"/>
                      <a:r>
                        <a:rPr lang="en-GB" sz="850" u="none" strike="noStrike">
                          <a:effectLst/>
                        </a:rPr>
                        <a:t> </a:t>
                      </a:r>
                      <a:endParaRPr lang="en-GB" sz="85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l"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l"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198691168"/>
                  </a:ext>
                </a:extLst>
              </a:tr>
              <a:tr h="106680">
                <a:tc>
                  <a:txBody>
                    <a:bodyPr/>
                    <a:lstStyle/>
                    <a:p>
                      <a:pPr algn="l" fontAlgn="b"/>
                      <a:r>
                        <a:rPr lang="en-GB" sz="850" u="none" strike="noStrike" dirty="0">
                          <a:effectLst/>
                        </a:rPr>
                        <a:t>          &lt;20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0.0%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a:effectLst/>
                        </a:rPr>
                        <a:t>0</a:t>
                      </a:r>
                      <a:endParaRPr lang="en-GB" sz="85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0.0%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3055150133"/>
                  </a:ext>
                </a:extLst>
              </a:tr>
              <a:tr h="106680">
                <a:tc>
                  <a:txBody>
                    <a:bodyPr/>
                    <a:lstStyle/>
                    <a:p>
                      <a:pPr algn="l" fontAlgn="b"/>
                      <a:r>
                        <a:rPr lang="en-GB" sz="850" u="none" strike="noStrike" dirty="0">
                          <a:effectLst/>
                        </a:rPr>
                        <a:t>          20-34</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18</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78.3%</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a:effectLst/>
                        </a:rPr>
                        <a:t>30</a:t>
                      </a:r>
                      <a:endParaRPr lang="en-GB" sz="85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78.9%</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283195345"/>
                  </a:ext>
                </a:extLst>
              </a:tr>
              <a:tr h="106680">
                <a:tc>
                  <a:txBody>
                    <a:bodyPr/>
                    <a:lstStyle/>
                    <a:p>
                      <a:pPr algn="l" fontAlgn="b"/>
                      <a:r>
                        <a:rPr lang="en-GB" sz="850" u="none" strike="noStrike" dirty="0">
                          <a:effectLst/>
                        </a:rPr>
                        <a:t>          &gt;34</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5</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21.7%</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a:effectLst/>
                        </a:rPr>
                        <a:t>8</a:t>
                      </a:r>
                      <a:endParaRPr lang="en-GB" sz="85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21.1%</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104437459"/>
                  </a:ext>
                </a:extLst>
              </a:tr>
              <a:tr h="106680">
                <a:tc>
                  <a:txBody>
                    <a:bodyPr/>
                    <a:lstStyle/>
                    <a:p>
                      <a:pPr algn="l" fontAlgn="b"/>
                      <a:r>
                        <a:rPr lang="en-GB" sz="850" u="none" strike="noStrike" dirty="0">
                          <a:effectLst/>
                        </a:rPr>
                        <a:t> </a:t>
                      </a:r>
                      <a:r>
                        <a:rPr lang="en-GB" sz="850" b="1" u="none" strike="noStrike" dirty="0">
                          <a:effectLst/>
                        </a:rPr>
                        <a:t>BMI</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800764973"/>
                  </a:ext>
                </a:extLst>
              </a:tr>
              <a:tr h="106680">
                <a:tc>
                  <a:txBody>
                    <a:bodyPr/>
                    <a:lstStyle/>
                    <a:p>
                      <a:pPr algn="l" fontAlgn="b"/>
                      <a:r>
                        <a:rPr lang="en-GB" sz="850" u="none" strike="noStrike" dirty="0">
                          <a:effectLst/>
                        </a:rPr>
                        <a:t>          Low</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1</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4.3%</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2</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5.3%</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2464886416"/>
                  </a:ext>
                </a:extLst>
              </a:tr>
              <a:tr h="106680">
                <a:tc>
                  <a:txBody>
                    <a:bodyPr/>
                    <a:lstStyle/>
                    <a:p>
                      <a:pPr algn="l" fontAlgn="b"/>
                      <a:r>
                        <a:rPr lang="en-GB" sz="850" u="none" strike="noStrike" dirty="0">
                          <a:effectLst/>
                        </a:rPr>
                        <a:t>          Normal</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4</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a:effectLst/>
                        </a:rPr>
                        <a:t>17.4%</a:t>
                      </a:r>
                      <a:endParaRPr lang="en-GB" sz="85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12</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31.6%</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3617572478"/>
                  </a:ext>
                </a:extLst>
              </a:tr>
              <a:tr h="106680">
                <a:tc>
                  <a:txBody>
                    <a:bodyPr/>
                    <a:lstStyle/>
                    <a:p>
                      <a:pPr algn="l" fontAlgn="b"/>
                      <a:r>
                        <a:rPr lang="en-GB" sz="850" u="none" strike="noStrike" dirty="0">
                          <a:effectLst/>
                        </a:rPr>
                        <a:t>          Overweight</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4</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17.4%</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9</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23.7%</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2006613555"/>
                  </a:ext>
                </a:extLst>
              </a:tr>
              <a:tr h="106680">
                <a:tc>
                  <a:txBody>
                    <a:bodyPr/>
                    <a:lstStyle/>
                    <a:p>
                      <a:pPr algn="l" fontAlgn="b"/>
                      <a:r>
                        <a:rPr lang="en-GB" sz="850" u="none" strike="noStrike" dirty="0">
                          <a:effectLst/>
                        </a:rPr>
                        <a:t>          Obese</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7</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30.4%</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14</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a:effectLst/>
                        </a:rPr>
                        <a:t>36.8%</a:t>
                      </a:r>
                      <a:endParaRPr lang="en-GB" sz="85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4169458094"/>
                  </a:ext>
                </a:extLst>
              </a:tr>
              <a:tr h="106680">
                <a:tc>
                  <a:txBody>
                    <a:bodyPr/>
                    <a:lstStyle/>
                    <a:p>
                      <a:pPr algn="l" fontAlgn="b"/>
                      <a:r>
                        <a:rPr lang="en-GB" sz="850" u="none" strike="noStrike" dirty="0">
                          <a:effectLst/>
                        </a:rPr>
                        <a:t> </a:t>
                      </a:r>
                      <a:r>
                        <a:rPr lang="en-GB" sz="850" b="1" u="none" strike="noStrike" dirty="0">
                          <a:effectLst/>
                        </a:rPr>
                        <a:t>Ethnicity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a:effectLst/>
                        </a:rPr>
                        <a:t> </a:t>
                      </a:r>
                      <a:endParaRPr lang="en-GB" sz="85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1102805876"/>
                  </a:ext>
                </a:extLst>
              </a:tr>
              <a:tr h="106680">
                <a:tc>
                  <a:txBody>
                    <a:bodyPr/>
                    <a:lstStyle/>
                    <a:p>
                      <a:pPr algn="l" fontAlgn="b"/>
                      <a:r>
                        <a:rPr lang="en-GB" sz="850" u="none" strike="noStrike" dirty="0">
                          <a:effectLst/>
                        </a:rPr>
                        <a:t>          White</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17</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73.9%</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16</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66.7%</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4110304601"/>
                  </a:ext>
                </a:extLst>
              </a:tr>
              <a:tr h="106680">
                <a:tc>
                  <a:txBody>
                    <a:bodyPr/>
                    <a:lstStyle/>
                    <a:p>
                      <a:pPr algn="l" fontAlgn="b"/>
                      <a:r>
                        <a:rPr lang="en-GB" sz="850" u="none" strike="noStrike" dirty="0">
                          <a:effectLst/>
                        </a:rPr>
                        <a:t>          Asian</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3</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13.0%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6</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25.0%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2766607563"/>
                  </a:ext>
                </a:extLst>
              </a:tr>
              <a:tr h="106680">
                <a:tc>
                  <a:txBody>
                    <a:bodyPr/>
                    <a:lstStyle/>
                    <a:p>
                      <a:pPr algn="l" fontAlgn="b"/>
                      <a:r>
                        <a:rPr lang="en-GB" sz="850" u="none" strike="noStrike" dirty="0">
                          <a:effectLst/>
                        </a:rPr>
                        <a:t>          Black</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2</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8.7%</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2</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8.3%</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1499170315"/>
                  </a:ext>
                </a:extLst>
              </a:tr>
              <a:tr h="106680">
                <a:tc>
                  <a:txBody>
                    <a:bodyPr/>
                    <a:lstStyle/>
                    <a:p>
                      <a:pPr algn="l" fontAlgn="b"/>
                      <a:r>
                        <a:rPr lang="en-GB" sz="850" u="none" strike="noStrike" dirty="0">
                          <a:effectLst/>
                        </a:rPr>
                        <a:t>          Mixed</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1</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4.3%</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0.0%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33705143"/>
                  </a:ext>
                </a:extLst>
              </a:tr>
              <a:tr h="106680">
                <a:tc>
                  <a:txBody>
                    <a:bodyPr/>
                    <a:lstStyle/>
                    <a:p>
                      <a:pPr algn="l" fontAlgn="b"/>
                      <a:r>
                        <a:rPr lang="en-GB" sz="850" u="none" strike="noStrike" dirty="0">
                          <a:effectLst/>
                        </a:rPr>
                        <a:t> </a:t>
                      </a:r>
                      <a:r>
                        <a:rPr lang="en-GB" sz="850" b="1" u="none" strike="noStrike" dirty="0">
                          <a:effectLst/>
                        </a:rPr>
                        <a:t>Pre-existing Medical Problems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2090982864"/>
                  </a:ext>
                </a:extLst>
              </a:tr>
              <a:tr h="106680">
                <a:tc>
                  <a:txBody>
                    <a:bodyPr/>
                    <a:lstStyle/>
                    <a:p>
                      <a:pPr algn="l" fontAlgn="b"/>
                      <a:r>
                        <a:rPr lang="en-GB" sz="850" u="none" strike="noStrike" dirty="0">
                          <a:effectLst/>
                        </a:rPr>
                        <a:t>          Asthma</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1</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4.5%</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1</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2.6%</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26988059"/>
                  </a:ext>
                </a:extLst>
              </a:tr>
              <a:tr h="106680">
                <a:tc>
                  <a:txBody>
                    <a:bodyPr/>
                    <a:lstStyle/>
                    <a:p>
                      <a:pPr algn="l" fontAlgn="b"/>
                      <a:r>
                        <a:rPr lang="en-GB" sz="850" u="none" strike="noStrike" dirty="0">
                          <a:effectLst/>
                        </a:rPr>
                        <a:t>          Pre-eclampsia</a:t>
                      </a:r>
                      <a:endParaRPr lang="en-GB" sz="850" b="0"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a:effectLst/>
                        </a:rPr>
                        <a:t>2</a:t>
                      </a:r>
                      <a:endParaRPr lang="en-GB" sz="850" b="0" i="0" u="none" strike="noStrike">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9.1%</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1</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2.6%</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2456158267"/>
                  </a:ext>
                </a:extLst>
              </a:tr>
              <a:tr h="106680">
                <a:tc>
                  <a:txBody>
                    <a:bodyPr/>
                    <a:lstStyle/>
                    <a:p>
                      <a:pPr algn="l" fontAlgn="b"/>
                      <a:r>
                        <a:rPr lang="en-GB" sz="850" u="none" strike="noStrike" dirty="0">
                          <a:effectLst/>
                        </a:rPr>
                        <a:t>          Gestational Diabetes</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0.0%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5</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13.2%</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13307657"/>
                  </a:ext>
                </a:extLst>
              </a:tr>
              <a:tr h="106680">
                <a:tc>
                  <a:txBody>
                    <a:bodyPr/>
                    <a:lstStyle/>
                    <a:p>
                      <a:pPr algn="l" fontAlgn="b"/>
                      <a:r>
                        <a:rPr lang="en-GB" sz="850" u="none" strike="noStrike" dirty="0">
                          <a:effectLst/>
                        </a:rPr>
                        <a:t> </a:t>
                      </a:r>
                      <a:r>
                        <a:rPr lang="en-GB" sz="850" b="1" u="none" strike="noStrike" dirty="0">
                          <a:effectLst/>
                        </a:rPr>
                        <a:t>Parity</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1577907691"/>
                  </a:ext>
                </a:extLst>
              </a:tr>
              <a:tr h="106680">
                <a:tc>
                  <a:txBody>
                    <a:bodyPr/>
                    <a:lstStyle/>
                    <a:p>
                      <a:pPr algn="l" fontAlgn="b"/>
                      <a:r>
                        <a:rPr lang="en-GB" sz="850" u="none" strike="noStrike" dirty="0">
                          <a:effectLst/>
                        </a:rPr>
                        <a:t>          Prim</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10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43.5%</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12</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31.6%</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1535647710"/>
                  </a:ext>
                </a:extLst>
              </a:tr>
              <a:tr h="106680">
                <a:tc>
                  <a:txBody>
                    <a:bodyPr/>
                    <a:lstStyle/>
                    <a:p>
                      <a:pPr algn="l" fontAlgn="b"/>
                      <a:r>
                        <a:rPr lang="en-GB" sz="850" u="none" strike="noStrike" dirty="0">
                          <a:effectLst/>
                        </a:rPr>
                        <a:t>          Multi</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13</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56.5%</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26</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68.4%</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134647959"/>
                  </a:ext>
                </a:extLst>
              </a:tr>
              <a:tr h="106680">
                <a:tc>
                  <a:txBody>
                    <a:bodyPr/>
                    <a:lstStyle/>
                    <a:p>
                      <a:pPr algn="l" fontAlgn="b"/>
                      <a:r>
                        <a:rPr lang="en-GB" sz="850" b="1" u="none" strike="noStrike" dirty="0">
                          <a:effectLst/>
                        </a:rPr>
                        <a:t> Multiple Pregnancy </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1</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4.3%</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1</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2.6%</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873157988"/>
                  </a:ext>
                </a:extLst>
              </a:tr>
              <a:tr h="106680">
                <a:tc>
                  <a:txBody>
                    <a:bodyPr/>
                    <a:lstStyle/>
                    <a:p>
                      <a:pPr algn="l" fontAlgn="b"/>
                      <a:r>
                        <a:rPr lang="en-GB" sz="850" u="none" strike="noStrike" dirty="0">
                          <a:effectLst/>
                        </a:rPr>
                        <a:t> </a:t>
                      </a:r>
                      <a:r>
                        <a:rPr lang="en-GB" sz="850" b="1" u="none" strike="noStrike" dirty="0">
                          <a:effectLst/>
                        </a:rPr>
                        <a:t>Gestation @ Symptom Onset (weeks)</a:t>
                      </a: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 </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101068179"/>
                  </a:ext>
                </a:extLst>
              </a:tr>
              <a:tr h="106680">
                <a:tc>
                  <a:txBody>
                    <a:bodyPr/>
                    <a:lstStyle/>
                    <a:p>
                      <a:pPr algn="l" fontAlgn="b"/>
                      <a:r>
                        <a:rPr lang="en-GB" sz="850" u="none" strike="noStrike" dirty="0">
                          <a:effectLst/>
                        </a:rPr>
                        <a:t>          Median [IQR]</a:t>
                      </a:r>
                      <a:endParaRPr lang="en-GB" sz="850" b="0" i="1"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26</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0.0%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27</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(20.5-32)</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1297082122"/>
                  </a:ext>
                </a:extLst>
              </a:tr>
              <a:tr h="106680">
                <a:tc>
                  <a:txBody>
                    <a:bodyPr/>
                    <a:lstStyle/>
                    <a:p>
                      <a:pPr algn="l" fontAlgn="b"/>
                      <a:r>
                        <a:rPr lang="en-GB" sz="850" u="none" strike="noStrike" dirty="0">
                          <a:effectLst/>
                        </a:rPr>
                        <a:t>          &lt;22</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9</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39.1%</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10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26.3%</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2921917420"/>
                  </a:ext>
                </a:extLst>
              </a:tr>
              <a:tr h="106680">
                <a:tc>
                  <a:txBody>
                    <a:bodyPr/>
                    <a:lstStyle/>
                    <a:p>
                      <a:pPr algn="l" fontAlgn="b"/>
                      <a:r>
                        <a:rPr lang="en-GB" sz="850" u="none" strike="noStrike" dirty="0">
                          <a:effectLst/>
                        </a:rPr>
                        <a:t>          22-27</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4</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17.4%</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9</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23.7%</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1894724737"/>
                  </a:ext>
                </a:extLst>
              </a:tr>
              <a:tr h="106680">
                <a:tc>
                  <a:txBody>
                    <a:bodyPr/>
                    <a:lstStyle/>
                    <a:p>
                      <a:pPr algn="l" fontAlgn="b"/>
                      <a:r>
                        <a:rPr lang="en-GB" sz="850" u="none" strike="noStrike" dirty="0">
                          <a:effectLst/>
                        </a:rPr>
                        <a:t>          28-31</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4</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17.4%</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8</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21.1%</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3584475048"/>
                  </a:ext>
                </a:extLst>
              </a:tr>
              <a:tr h="106680">
                <a:tc>
                  <a:txBody>
                    <a:bodyPr/>
                    <a:lstStyle/>
                    <a:p>
                      <a:pPr algn="l" fontAlgn="b"/>
                      <a:r>
                        <a:rPr lang="en-GB" sz="850" u="none" strike="noStrike" dirty="0">
                          <a:effectLst/>
                        </a:rPr>
                        <a:t>          32-36</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2</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8.7%</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6</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15.8%</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2829778512"/>
                  </a:ext>
                </a:extLst>
              </a:tr>
              <a:tr h="106680">
                <a:tc>
                  <a:txBody>
                    <a:bodyPr/>
                    <a:lstStyle/>
                    <a:p>
                      <a:pPr algn="l" fontAlgn="b"/>
                      <a:r>
                        <a:rPr lang="en-GB" sz="850" u="none" strike="noStrike" dirty="0">
                          <a:effectLst/>
                        </a:rPr>
                        <a:t>          37+</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1</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4.3%</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5</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13.2%</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2921954975"/>
                  </a:ext>
                </a:extLst>
              </a:tr>
              <a:tr h="106680">
                <a:tc>
                  <a:txBody>
                    <a:bodyPr/>
                    <a:lstStyle/>
                    <a:p>
                      <a:pPr algn="l" fontAlgn="b"/>
                      <a:r>
                        <a:rPr lang="en-GB" sz="850" u="none" strike="noStrike" dirty="0">
                          <a:effectLst/>
                        </a:rPr>
                        <a:t>          Post-partum</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95000"/>
                      </a:schemeClr>
                    </a:solidFill>
                  </a:tcPr>
                </a:tc>
                <a:tc>
                  <a:txBody>
                    <a:bodyPr/>
                    <a:lstStyle/>
                    <a:p>
                      <a:pPr algn="ctr" fontAlgn="b"/>
                      <a:r>
                        <a:rPr lang="en-GB" sz="850" u="none" strike="noStrike" dirty="0">
                          <a:effectLst/>
                        </a:rPr>
                        <a:t>3</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13.0%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C4E59F"/>
                    </a:solidFill>
                  </a:tcPr>
                </a:tc>
                <a:tc>
                  <a:txBody>
                    <a:bodyPr/>
                    <a:lstStyle/>
                    <a:p>
                      <a:pPr algn="ctr" fontAlgn="b"/>
                      <a:r>
                        <a:rPr lang="en-GB" sz="850" u="none" strike="noStrike" dirty="0">
                          <a:effectLst/>
                        </a:rPr>
                        <a:t>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tc>
                  <a:txBody>
                    <a:bodyPr/>
                    <a:lstStyle/>
                    <a:p>
                      <a:pPr algn="ctr" fontAlgn="b"/>
                      <a:r>
                        <a:rPr lang="en-GB" sz="850" u="none" strike="noStrike" dirty="0">
                          <a:effectLst/>
                        </a:rPr>
                        <a:t>0.0%</a:t>
                      </a:r>
                      <a:endParaRPr lang="en-GB" sz="850" b="0" i="0" u="none" strike="noStrike" dirty="0">
                        <a:solidFill>
                          <a:srgbClr val="000000"/>
                        </a:solidFill>
                        <a:effectLst/>
                        <a:latin typeface="Calibri" panose="020F0502020204030204" pitchFamily="34" charset="0"/>
                      </a:endParaRPr>
                    </a:p>
                  </a:txBody>
                  <a:tcPr marL="0" marR="0" marT="0" marB="0" anchor="b">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DC3C7"/>
                    </a:solidFill>
                  </a:tcPr>
                </a:tc>
                <a:extLst>
                  <a:ext uri="{0D108BD9-81ED-4DB2-BD59-A6C34878D82A}">
                    <a16:rowId xmlns:a16="http://schemas.microsoft.com/office/drawing/2014/main" val="640362763"/>
                  </a:ext>
                </a:extLst>
              </a:tr>
            </a:tbl>
          </a:graphicData>
        </a:graphic>
      </p:graphicFrame>
      <p:sp>
        <p:nvSpPr>
          <p:cNvPr id="15" name="TextBox 14">
            <a:extLst>
              <a:ext uri="{FF2B5EF4-FFF2-40B4-BE49-F238E27FC236}">
                <a16:creationId xmlns:a16="http://schemas.microsoft.com/office/drawing/2014/main" id="{071853FD-5167-4F2A-8336-0D388F36B4B4}"/>
              </a:ext>
            </a:extLst>
          </p:cNvPr>
          <p:cNvSpPr txBox="1"/>
          <p:nvPr/>
        </p:nvSpPr>
        <p:spPr>
          <a:xfrm>
            <a:off x="3392018" y="5631180"/>
            <a:ext cx="659865" cy="415498"/>
          </a:xfrm>
          <a:prstGeom prst="rect">
            <a:avLst/>
          </a:prstGeom>
          <a:noFill/>
        </p:spPr>
        <p:txBody>
          <a:bodyPr wrap="square" rtlCol="0">
            <a:spAutoFit/>
          </a:bodyPr>
          <a:lstStyle/>
          <a:p>
            <a:r>
              <a:rPr lang="en-GB" sz="700" dirty="0"/>
              <a:t>Figure 1: comparison of waves</a:t>
            </a:r>
          </a:p>
        </p:txBody>
      </p:sp>
      <p:sp>
        <p:nvSpPr>
          <p:cNvPr id="23" name="TextBox 22">
            <a:extLst>
              <a:ext uri="{FF2B5EF4-FFF2-40B4-BE49-F238E27FC236}">
                <a16:creationId xmlns:a16="http://schemas.microsoft.com/office/drawing/2014/main" id="{C5ED0ACE-182A-456D-9F15-791FE7FC7706}"/>
              </a:ext>
            </a:extLst>
          </p:cNvPr>
          <p:cNvSpPr txBox="1"/>
          <p:nvPr/>
        </p:nvSpPr>
        <p:spPr>
          <a:xfrm>
            <a:off x="4118993" y="6528706"/>
            <a:ext cx="3632435" cy="200055"/>
          </a:xfrm>
          <a:prstGeom prst="rect">
            <a:avLst/>
          </a:prstGeom>
          <a:noFill/>
        </p:spPr>
        <p:txBody>
          <a:bodyPr wrap="square" rtlCol="0">
            <a:spAutoFit/>
          </a:bodyPr>
          <a:lstStyle/>
          <a:p>
            <a:pPr algn="ctr"/>
            <a:r>
              <a:rPr lang="en-GB" sz="700" dirty="0"/>
              <a:t>Table 1: Demographics of patients testing positive for SARS-CoV-2 in each wave of infections</a:t>
            </a:r>
          </a:p>
        </p:txBody>
      </p:sp>
    </p:spTree>
    <p:extLst>
      <p:ext uri="{BB962C8B-B14F-4D97-AF65-F5344CB8AC3E}">
        <p14:creationId xmlns:p14="http://schemas.microsoft.com/office/powerpoint/2010/main" val="426674951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118</TotalTime>
  <Words>1021</Words>
  <Application>Microsoft Macintosh PowerPoint</Application>
  <PresentationFormat>Widescreen</PresentationFormat>
  <Paragraphs>182</Paragraphs>
  <Slides>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vt:i4>
      </vt:variant>
    </vt:vector>
  </HeadingPairs>
  <TitlesOfParts>
    <vt:vector size="5" baseType="lpstr">
      <vt:lpstr>Arial</vt:lpstr>
      <vt:lpstr>Calibri</vt:lpstr>
      <vt:lpstr>Calibri Light</vt:lpstr>
      <vt:lpstr>Office Theme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Andrew McCallum</dc:creator>
  <cp:lastModifiedBy>rachel.harrison890@gmail.com</cp:lastModifiedBy>
  <cp:revision>18</cp:revision>
  <dcterms:created xsi:type="dcterms:W3CDTF">2020-11-22T17:06:49Z</dcterms:created>
  <dcterms:modified xsi:type="dcterms:W3CDTF">2020-12-01T19:36:25Z</dcterms:modified>
</cp:coreProperties>
</file>